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5"/>
  </p:sldMasterIdLst>
  <p:sldIdLst>
    <p:sldId id="260" r:id="rId6"/>
    <p:sldId id="261" r:id="rId7"/>
    <p:sldId id="264" r:id="rId8"/>
    <p:sldId id="265" r:id="rId9"/>
    <p:sldId id="266" r:id="rId10"/>
    <p:sldId id="267" r:id="rId11"/>
    <p:sldId id="262" r:id="rId12"/>
    <p:sldId id="269" r:id="rId13"/>
    <p:sldId id="263" r:id="rId14"/>
    <p:sldId id="270" r:id="rId1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92" d="100"/>
          <a:sy n="92" d="100"/>
        </p:scale>
        <p:origin x="62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yama\Desktop\Book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[Book1.xlsx]販売データ州別!ピボットテーブル3</c:name>
    <c:fmtId val="-1"/>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販売データ州別!$B$3</c:f>
              <c:strCache>
                <c:ptCount val="1"/>
                <c:pt idx="0">
                  <c:v>集計</c:v>
                </c:pt>
              </c:strCache>
            </c:strRef>
          </c:tx>
          <c:spPr>
            <a:solidFill>
              <a:schemeClr val="accent1"/>
            </a:solidFill>
            <a:ln>
              <a:noFill/>
            </a:ln>
            <a:effectLst/>
          </c:spPr>
          <c:invertIfNegative val="0"/>
          <c:cat>
            <c:strRef>
              <c:f>販売データ州別!$A$4:$A$40</c:f>
              <c:strCache>
                <c:ptCount val="36"/>
                <c:pt idx="0">
                  <c:v>AE</c:v>
                </c:pt>
                <c:pt idx="1">
                  <c:v>AZ</c:v>
                </c:pt>
                <c:pt idx="2">
                  <c:v>CA</c:v>
                </c:pt>
                <c:pt idx="3">
                  <c:v>CO</c:v>
                </c:pt>
                <c:pt idx="4">
                  <c:v>DC</c:v>
                </c:pt>
                <c:pt idx="5">
                  <c:v>FL</c:v>
                </c:pt>
                <c:pt idx="6">
                  <c:v>GA</c:v>
                </c:pt>
                <c:pt idx="7">
                  <c:v>HI</c:v>
                </c:pt>
                <c:pt idx="8">
                  <c:v>IA</c:v>
                </c:pt>
                <c:pt idx="9">
                  <c:v>IL</c:v>
                </c:pt>
                <c:pt idx="10">
                  <c:v>IN</c:v>
                </c:pt>
                <c:pt idx="11">
                  <c:v>KY</c:v>
                </c:pt>
                <c:pt idx="12">
                  <c:v>LA</c:v>
                </c:pt>
                <c:pt idx="13">
                  <c:v>MA</c:v>
                </c:pt>
                <c:pt idx="14">
                  <c:v>MD</c:v>
                </c:pt>
                <c:pt idx="15">
                  <c:v>ME</c:v>
                </c:pt>
                <c:pt idx="16">
                  <c:v>MI</c:v>
                </c:pt>
                <c:pt idx="17">
                  <c:v>MN</c:v>
                </c:pt>
                <c:pt idx="18">
                  <c:v>MO</c:v>
                </c:pt>
                <c:pt idx="19">
                  <c:v>NC</c:v>
                </c:pt>
                <c:pt idx="20">
                  <c:v>ND</c:v>
                </c:pt>
                <c:pt idx="21">
                  <c:v>NJ</c:v>
                </c:pt>
                <c:pt idx="22">
                  <c:v>NV</c:v>
                </c:pt>
                <c:pt idx="23">
                  <c:v>NY</c:v>
                </c:pt>
                <c:pt idx="24">
                  <c:v>OH</c:v>
                </c:pt>
                <c:pt idx="25">
                  <c:v>OK</c:v>
                </c:pt>
                <c:pt idx="26">
                  <c:v>OR</c:v>
                </c:pt>
                <c:pt idx="27">
                  <c:v>PA</c:v>
                </c:pt>
                <c:pt idx="28">
                  <c:v>RI</c:v>
                </c:pt>
                <c:pt idx="29">
                  <c:v>TN</c:v>
                </c:pt>
                <c:pt idx="30">
                  <c:v>TX</c:v>
                </c:pt>
                <c:pt idx="31">
                  <c:v>UT</c:v>
                </c:pt>
                <c:pt idx="32">
                  <c:v>VA</c:v>
                </c:pt>
                <c:pt idx="33">
                  <c:v>WA</c:v>
                </c:pt>
                <c:pt idx="34">
                  <c:v>WI</c:v>
                </c:pt>
                <c:pt idx="35">
                  <c:v>WV</c:v>
                </c:pt>
              </c:strCache>
            </c:strRef>
          </c:cat>
          <c:val>
            <c:numRef>
              <c:f>販売データ州別!$B$4:$B$40</c:f>
              <c:numCache>
                <c:formatCode>General</c:formatCode>
                <c:ptCount val="36"/>
                <c:pt idx="0">
                  <c:v>10</c:v>
                </c:pt>
                <c:pt idx="1">
                  <c:v>1</c:v>
                </c:pt>
                <c:pt idx="2">
                  <c:v>156</c:v>
                </c:pt>
                <c:pt idx="3">
                  <c:v>3</c:v>
                </c:pt>
                <c:pt idx="4">
                  <c:v>1</c:v>
                </c:pt>
                <c:pt idx="5">
                  <c:v>20</c:v>
                </c:pt>
                <c:pt idx="6">
                  <c:v>7</c:v>
                </c:pt>
                <c:pt idx="7">
                  <c:v>27</c:v>
                </c:pt>
                <c:pt idx="8">
                  <c:v>1</c:v>
                </c:pt>
                <c:pt idx="9">
                  <c:v>2</c:v>
                </c:pt>
                <c:pt idx="10">
                  <c:v>3</c:v>
                </c:pt>
                <c:pt idx="11">
                  <c:v>2</c:v>
                </c:pt>
                <c:pt idx="12">
                  <c:v>3</c:v>
                </c:pt>
                <c:pt idx="13">
                  <c:v>6</c:v>
                </c:pt>
                <c:pt idx="14">
                  <c:v>1</c:v>
                </c:pt>
                <c:pt idx="15">
                  <c:v>1</c:v>
                </c:pt>
                <c:pt idx="16">
                  <c:v>1</c:v>
                </c:pt>
                <c:pt idx="17">
                  <c:v>4</c:v>
                </c:pt>
                <c:pt idx="18">
                  <c:v>2</c:v>
                </c:pt>
                <c:pt idx="19">
                  <c:v>6</c:v>
                </c:pt>
                <c:pt idx="20">
                  <c:v>1</c:v>
                </c:pt>
                <c:pt idx="21">
                  <c:v>4</c:v>
                </c:pt>
                <c:pt idx="22">
                  <c:v>5</c:v>
                </c:pt>
                <c:pt idx="23">
                  <c:v>16</c:v>
                </c:pt>
                <c:pt idx="24">
                  <c:v>2</c:v>
                </c:pt>
                <c:pt idx="25">
                  <c:v>2</c:v>
                </c:pt>
                <c:pt idx="26">
                  <c:v>4</c:v>
                </c:pt>
                <c:pt idx="27">
                  <c:v>10</c:v>
                </c:pt>
                <c:pt idx="28">
                  <c:v>1</c:v>
                </c:pt>
                <c:pt idx="29">
                  <c:v>2</c:v>
                </c:pt>
                <c:pt idx="30">
                  <c:v>6</c:v>
                </c:pt>
                <c:pt idx="31">
                  <c:v>2</c:v>
                </c:pt>
                <c:pt idx="32">
                  <c:v>7</c:v>
                </c:pt>
                <c:pt idx="33">
                  <c:v>10</c:v>
                </c:pt>
                <c:pt idx="34">
                  <c:v>3</c:v>
                </c:pt>
                <c:pt idx="35">
                  <c:v>1</c:v>
                </c:pt>
              </c:numCache>
            </c:numRef>
          </c:val>
          <c:extLst>
            <c:ext xmlns:c16="http://schemas.microsoft.com/office/drawing/2014/chart" uri="{C3380CC4-5D6E-409C-BE32-E72D297353CC}">
              <c16:uniqueId val="{00000000-A838-4FA9-BF97-67DE07503655}"/>
            </c:ext>
          </c:extLst>
        </c:ser>
        <c:dLbls>
          <c:showLegendKey val="0"/>
          <c:showVal val="0"/>
          <c:showCatName val="0"/>
          <c:showSerName val="0"/>
          <c:showPercent val="0"/>
          <c:showBubbleSize val="0"/>
        </c:dLbls>
        <c:gapWidth val="219"/>
        <c:overlap val="-27"/>
        <c:axId val="1287886576"/>
        <c:axId val="1571255312"/>
      </c:barChart>
      <c:catAx>
        <c:axId val="1287886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71255312"/>
        <c:crosses val="autoZero"/>
        <c:auto val="1"/>
        <c:lblAlgn val="ctr"/>
        <c:lblOffset val="100"/>
        <c:noMultiLvlLbl val="0"/>
      </c:catAx>
      <c:valAx>
        <c:axId val="1571255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2878865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212639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129719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2641637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148272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384360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78528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1747048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1017618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3170631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3654224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13D093-3B5C-49D0-B6F0-346711630F33}" type="datetimeFigureOut">
              <a:rPr kumimoji="1" lang="ja-JP" altLang="en-US" smtClean="0"/>
              <a:t>2024/2/12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1566925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13D093-3B5C-49D0-B6F0-346711630F33}" type="datetimeFigureOut">
              <a:rPr kumimoji="1" lang="ja-JP" altLang="en-US" smtClean="0"/>
              <a:t>2024/2/12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68C98-09A8-4961-81C3-03A32B6ED35B}" type="slidenum">
              <a:rPr kumimoji="1" lang="ja-JP" altLang="en-US" smtClean="0"/>
              <a:t>‹#›</a:t>
            </a:fld>
            <a:endParaRPr kumimoji="1" lang="ja-JP" altLang="en-US"/>
          </a:p>
        </p:txBody>
      </p:sp>
    </p:spTree>
    <p:extLst>
      <p:ext uri="{BB962C8B-B14F-4D97-AF65-F5344CB8AC3E}">
        <p14:creationId xmlns:p14="http://schemas.microsoft.com/office/powerpoint/2010/main" val="11849286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26536" y="99821"/>
            <a:ext cx="8413530" cy="369332"/>
          </a:xfrm>
          <a:prstGeom prst="rect">
            <a:avLst/>
          </a:prstGeom>
          <a:noFill/>
        </p:spPr>
        <p:txBody>
          <a:bodyPr wrap="square" rtlCol="0">
            <a:spAutoFit/>
          </a:bodyPr>
          <a:lstStyle/>
          <a:p>
            <a:r>
              <a:rPr kumimoji="1" lang="ja-JP" altLang="en-US" dirty="0">
                <a:latin typeface="ＭＳ ゴシック" panose="020B0609070205080204" pitchFamily="49" charset="-128"/>
                <a:ea typeface="ＭＳ ゴシック" panose="020B0609070205080204" pitchFamily="49" charset="-128"/>
              </a:rPr>
              <a:t>令和５年度スタートアップ等輸出支援ビジネスモデル実証事業　実施報告　</a:t>
            </a:r>
          </a:p>
        </p:txBody>
      </p:sp>
      <p:sp>
        <p:nvSpPr>
          <p:cNvPr id="4" name="正方形/長方形 3"/>
          <p:cNvSpPr/>
          <p:nvPr/>
        </p:nvSpPr>
        <p:spPr>
          <a:xfrm>
            <a:off x="89244" y="469153"/>
            <a:ext cx="9779464" cy="502010"/>
          </a:xfrm>
          <a:prstGeom prst="rect">
            <a:avLst/>
          </a:prstGeom>
          <a:solidFill>
            <a:srgbClr val="00206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ＭＳ ゴシック" panose="020B0609070205080204" pitchFamily="49" charset="-128"/>
                <a:ea typeface="ＭＳ ゴシック" panose="020B0609070205080204" pitchFamily="49" charset="-128"/>
              </a:rPr>
              <a:t>１．</a:t>
            </a:r>
            <a:r>
              <a:rPr kumimoji="0" lang="en-US" altLang="ja-JP" sz="2400" b="1" dirty="0">
                <a:solidFill>
                  <a:schemeClr val="bg1"/>
                </a:solidFill>
                <a:latin typeface="ＭＳ ゴシック" panose="020B0609070205080204" pitchFamily="49" charset="-128"/>
                <a:ea typeface="ＭＳ ゴシック" panose="020B0609070205080204" pitchFamily="49" charset="-128"/>
              </a:rPr>
              <a:t>【</a:t>
            </a:r>
            <a:r>
              <a:rPr kumimoji="0" lang="ja-JP" altLang="en-US" sz="2400" b="1" dirty="0">
                <a:solidFill>
                  <a:schemeClr val="bg1"/>
                </a:solidFill>
                <a:latin typeface="ＭＳ ゴシック" panose="020B0609070205080204" pitchFamily="49" charset="-128"/>
                <a:ea typeface="ＭＳ ゴシック" panose="020B0609070205080204" pitchFamily="49" charset="-128"/>
              </a:rPr>
              <a:t>簡易版</a:t>
            </a:r>
            <a:r>
              <a:rPr kumimoji="0" lang="en-US" altLang="ja-JP" sz="2400" b="1" dirty="0">
                <a:solidFill>
                  <a:schemeClr val="bg1"/>
                </a:solidFill>
                <a:latin typeface="ＭＳ ゴシック" panose="020B0609070205080204" pitchFamily="49" charset="-128"/>
                <a:ea typeface="ＭＳ ゴシック" panose="020B0609070205080204" pitchFamily="49" charset="-128"/>
              </a:rPr>
              <a:t>】</a:t>
            </a:r>
            <a:r>
              <a:rPr kumimoji="0" lang="ja-JP" altLang="en-US" sz="2400" b="1" dirty="0">
                <a:solidFill>
                  <a:schemeClr val="bg1"/>
                </a:solidFill>
                <a:latin typeface="ＭＳ ゴシック" panose="020B0609070205080204" pitchFamily="49" charset="-128"/>
                <a:ea typeface="ＭＳ ゴシック" panose="020B0609070205080204" pitchFamily="49" charset="-128"/>
              </a:rPr>
              <a:t>実証事業概要</a:t>
            </a:r>
            <a:endParaRPr kumimoji="0" lang="en-US" sz="2400" b="1" dirty="0">
              <a:solidFill>
                <a:schemeClr val="bg1"/>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259773" y="1901946"/>
            <a:ext cx="4693228" cy="451790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15" name="正方形/長方形 14"/>
          <p:cNvSpPr/>
          <p:nvPr/>
        </p:nvSpPr>
        <p:spPr>
          <a:xfrm>
            <a:off x="5086350" y="1901946"/>
            <a:ext cx="4276725" cy="451790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29402904"/>
              </p:ext>
            </p:extLst>
          </p:nvPr>
        </p:nvGraphicFramePr>
        <p:xfrm>
          <a:off x="126535" y="1036545"/>
          <a:ext cx="9467841" cy="741680"/>
        </p:xfrm>
        <a:graphic>
          <a:graphicData uri="http://schemas.openxmlformats.org/drawingml/2006/table">
            <a:tbl>
              <a:tblPr firstRow="1" bandRow="1">
                <a:tableStyleId>{5C22544A-7EE6-4342-B048-85BDC9FD1C3A}</a:tableStyleId>
              </a:tblPr>
              <a:tblGrid>
                <a:gridCol w="1811447">
                  <a:extLst>
                    <a:ext uri="{9D8B030D-6E8A-4147-A177-3AD203B41FA5}">
                      <a16:colId xmlns:a16="http://schemas.microsoft.com/office/drawing/2014/main" val="1864802694"/>
                    </a:ext>
                  </a:extLst>
                </a:gridCol>
                <a:gridCol w="7656394">
                  <a:extLst>
                    <a:ext uri="{9D8B030D-6E8A-4147-A177-3AD203B41FA5}">
                      <a16:colId xmlns:a16="http://schemas.microsoft.com/office/drawing/2014/main" val="3594243302"/>
                    </a:ext>
                  </a:extLst>
                </a:gridCol>
              </a:tblGrid>
              <a:tr h="370840">
                <a:tc>
                  <a:txBody>
                    <a:bodyPr/>
                    <a:lstStyle/>
                    <a:p>
                      <a:r>
                        <a:rPr kumimoji="1" lang="ja-JP" altLang="en-US" b="0" dirty="0">
                          <a:solidFill>
                            <a:schemeClr val="tx1"/>
                          </a:solidFill>
                        </a:rPr>
                        <a:t>事業者名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b="0" dirty="0">
                          <a:solidFill>
                            <a:schemeClr val="tx1"/>
                          </a:solidFill>
                        </a:rPr>
                        <a:t>合同会社肥後才谷屋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6616265"/>
                  </a:ext>
                </a:extLst>
              </a:tr>
              <a:tr h="370840">
                <a:tc>
                  <a:txBody>
                    <a:bodyPr/>
                    <a:lstStyle/>
                    <a:p>
                      <a:r>
                        <a:rPr kumimoji="1" lang="ja-JP" altLang="en-US" dirty="0">
                          <a:solidFill>
                            <a:schemeClr val="tx1"/>
                          </a:solidFill>
                        </a:rPr>
                        <a:t>実証事業名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越境</a:t>
                      </a:r>
                      <a:r>
                        <a:rPr kumimoji="1" lang="en-US" altLang="ja-JP" dirty="0">
                          <a:solidFill>
                            <a:schemeClr val="tx1"/>
                          </a:solidFill>
                        </a:rPr>
                        <a:t>EC</a:t>
                      </a:r>
                      <a:r>
                        <a:rPr kumimoji="1" lang="ja-JP" altLang="en-US" dirty="0">
                          <a:solidFill>
                            <a:schemeClr val="tx1"/>
                          </a:solidFill>
                        </a:rPr>
                        <a:t>を活用した地域商社</a:t>
                      </a:r>
                      <a:r>
                        <a:rPr kumimoji="1" lang="en-US" altLang="ja-JP" dirty="0">
                          <a:solidFill>
                            <a:schemeClr val="tx1"/>
                          </a:solidFill>
                        </a:rPr>
                        <a:t>(</a:t>
                      </a:r>
                      <a:r>
                        <a:rPr kumimoji="1" lang="ja-JP" altLang="en-US" dirty="0">
                          <a:solidFill>
                            <a:schemeClr val="tx1"/>
                          </a:solidFill>
                        </a:rPr>
                        <a:t>越境</a:t>
                      </a:r>
                      <a:r>
                        <a:rPr kumimoji="1" lang="en-US" altLang="ja-JP" dirty="0">
                          <a:solidFill>
                            <a:schemeClr val="tx1"/>
                          </a:solidFill>
                        </a:rPr>
                        <a:t>EC</a:t>
                      </a:r>
                      <a:r>
                        <a:rPr kumimoji="1" lang="ja-JP" altLang="en-US" dirty="0">
                          <a:solidFill>
                            <a:schemeClr val="tx1"/>
                          </a:solidFill>
                        </a:rPr>
                        <a:t>地域商社</a:t>
                      </a:r>
                      <a:r>
                        <a:rPr kumimoji="1" lang="en-US" altLang="ja-JP" dirty="0">
                          <a:solidFill>
                            <a:schemeClr val="tx1"/>
                          </a:solidFill>
                        </a:rPr>
                        <a:t>)</a:t>
                      </a:r>
                      <a:r>
                        <a:rPr kumimoji="1" lang="ja-JP" altLang="en-US" dirty="0">
                          <a:solidFill>
                            <a:schemeClr val="tx1"/>
                          </a:solidFill>
                        </a:rPr>
                        <a:t>のモデルケース確立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1065982"/>
                  </a:ext>
                </a:extLst>
              </a:tr>
            </a:tbl>
          </a:graphicData>
        </a:graphic>
      </p:graphicFrame>
      <p:sp>
        <p:nvSpPr>
          <p:cNvPr id="3" name="テキスト ボックス 2">
            <a:extLst>
              <a:ext uri="{FF2B5EF4-FFF2-40B4-BE49-F238E27FC236}">
                <a16:creationId xmlns:a16="http://schemas.microsoft.com/office/drawing/2014/main" id="{ECCBD4AC-1E38-EB7E-896B-5D72D4372DE4}"/>
              </a:ext>
            </a:extLst>
          </p:cNvPr>
          <p:cNvSpPr txBox="1"/>
          <p:nvPr/>
        </p:nvSpPr>
        <p:spPr>
          <a:xfrm>
            <a:off x="414392" y="2685569"/>
            <a:ext cx="4383990" cy="3416320"/>
          </a:xfrm>
          <a:prstGeom prst="rect">
            <a:avLst/>
          </a:prstGeom>
          <a:noFill/>
        </p:spPr>
        <p:txBody>
          <a:bodyPr wrap="square">
            <a:spAutoFit/>
          </a:bodyPr>
          <a:lstStyle/>
          <a:p>
            <a:r>
              <a:rPr lang="ja-JP" altLang="en-US" sz="1800" dirty="0">
                <a:latin typeface="ＭＳ ゴシック" panose="020B0609070205080204" pitchFamily="49" charset="-128"/>
                <a:ea typeface="ＭＳ ゴシック" panose="020B0609070205080204" pitchFamily="49" charset="-128"/>
              </a:rPr>
              <a:t>①中堅・中小企業の</a:t>
            </a:r>
            <a:r>
              <a:rPr lang="ja-JP" altLang="en-US" dirty="0">
                <a:latin typeface="ＭＳ ゴシック" panose="020B0609070205080204" pitchFamily="49" charset="-128"/>
                <a:ea typeface="ＭＳ ゴシック" panose="020B0609070205080204" pitchFamily="49" charset="-128"/>
              </a:rPr>
              <a:t>越境</a:t>
            </a:r>
            <a:r>
              <a:rPr lang="en-US" altLang="ja-JP" dirty="0">
                <a:latin typeface="ＭＳ ゴシック" panose="020B0609070205080204" pitchFamily="49" charset="-128"/>
                <a:ea typeface="ＭＳ ゴシック" panose="020B0609070205080204" pitchFamily="49" charset="-128"/>
              </a:rPr>
              <a:t>EC</a:t>
            </a:r>
            <a:r>
              <a:rPr lang="ja-JP" altLang="en-US" sz="1800" dirty="0">
                <a:latin typeface="ＭＳ ゴシック" panose="020B0609070205080204" pitchFamily="49" charset="-128"/>
                <a:ea typeface="ＭＳ ゴシック" panose="020B0609070205080204" pitchFamily="49" charset="-128"/>
              </a:rPr>
              <a:t>輸出ハードルを下げるための専門家の育成とそのノウハウ構築を行</a:t>
            </a:r>
            <a:r>
              <a:rPr lang="ja-JP" altLang="en-US" dirty="0">
                <a:latin typeface="ＭＳ ゴシック" panose="020B0609070205080204" pitchFamily="49" charset="-128"/>
                <a:ea typeface="ＭＳ ゴシック" panose="020B0609070205080204" pitchFamily="49" charset="-128"/>
              </a:rPr>
              <a:t>いつつ、展示会等のオフライン市場調査も並行して行う。</a:t>
            </a:r>
            <a:endParaRPr lang="ja-JP" altLang="en-US" sz="1800" dirty="0">
              <a:latin typeface="ＭＳ ゴシック" panose="020B0609070205080204" pitchFamily="49" charset="-128"/>
              <a:ea typeface="ＭＳ ゴシック" panose="020B0609070205080204" pitchFamily="49" charset="-128"/>
            </a:endParaRPr>
          </a:p>
          <a:p>
            <a:endParaRPr lang="ja-JP" altLang="en-US" sz="1800" dirty="0">
              <a:latin typeface="ＭＳ ゴシック" panose="020B0609070205080204" pitchFamily="49" charset="-128"/>
              <a:ea typeface="ＭＳ ゴシック" panose="020B0609070205080204" pitchFamily="49" charset="-128"/>
            </a:endParaRPr>
          </a:p>
          <a:p>
            <a:r>
              <a:rPr lang="ja-JP" altLang="en-US" sz="1800" dirty="0">
                <a:latin typeface="ＭＳ ゴシック" panose="020B0609070205080204" pitchFamily="49" charset="-128"/>
                <a:ea typeface="ＭＳ ゴシック" panose="020B0609070205080204" pitchFamily="49" charset="-128"/>
              </a:rPr>
              <a:t>②輸出の輸出量増加を実現</a:t>
            </a:r>
            <a:r>
              <a:rPr lang="ja-JP" altLang="en-US" dirty="0">
                <a:latin typeface="ＭＳ ゴシック" panose="020B0609070205080204" pitchFamily="49" charset="-128"/>
                <a:ea typeface="ＭＳ ゴシック" panose="020B0609070205080204" pitchFamily="49" charset="-128"/>
              </a:rPr>
              <a:t>をするための</a:t>
            </a:r>
            <a:r>
              <a:rPr lang="ja-JP" altLang="en-US" sz="1800" dirty="0">
                <a:latin typeface="ＭＳ ゴシック" panose="020B0609070205080204" pitchFamily="49" charset="-128"/>
                <a:ea typeface="ＭＳ ゴシック" panose="020B0609070205080204" pitchFamily="49" charset="-128"/>
              </a:rPr>
              <a:t>ノウハウの一般化（マニュアル化）を行う。</a:t>
            </a:r>
            <a:endParaRPr lang="en-US" altLang="ja-JP" sz="1800" dirty="0">
              <a:latin typeface="ＭＳ ゴシック" panose="020B0609070205080204" pitchFamily="49" charset="-128"/>
              <a:ea typeface="ＭＳ ゴシック" panose="020B0609070205080204" pitchFamily="49" charset="-128"/>
            </a:endParaRPr>
          </a:p>
          <a:p>
            <a:endParaRPr lang="ja-JP" altLang="en-US" sz="1800" dirty="0">
              <a:latin typeface="ＭＳ ゴシック" panose="020B0609070205080204" pitchFamily="49" charset="-128"/>
              <a:ea typeface="ＭＳ ゴシック" panose="020B0609070205080204" pitchFamily="49" charset="-128"/>
            </a:endParaRPr>
          </a:p>
          <a:p>
            <a:r>
              <a:rPr lang="ja-JP" altLang="en-US" sz="1800" dirty="0">
                <a:latin typeface="ＭＳ ゴシック" panose="020B0609070205080204" pitchFamily="49" charset="-128"/>
                <a:ea typeface="ＭＳ ゴシック" panose="020B0609070205080204" pitchFamily="49" charset="-128"/>
              </a:rPr>
              <a:t>③</a:t>
            </a:r>
            <a:r>
              <a:rPr lang="ja-JP" altLang="en-US" dirty="0">
                <a:latin typeface="ＭＳ ゴシック" panose="020B0609070205080204" pitchFamily="49" charset="-128"/>
                <a:ea typeface="ＭＳ ゴシック" panose="020B0609070205080204" pitchFamily="49" charset="-128"/>
              </a:rPr>
              <a:t>米英</a:t>
            </a:r>
            <a:r>
              <a:rPr lang="en-US" altLang="ja-JP" sz="1800" dirty="0">
                <a:latin typeface="ＭＳ ゴシック" panose="020B0609070205080204" pitchFamily="49" charset="-128"/>
                <a:ea typeface="ＭＳ ゴシック" panose="020B0609070205080204" pitchFamily="49" charset="-128"/>
              </a:rPr>
              <a:t>Amazon</a:t>
            </a:r>
            <a:r>
              <a:rPr lang="ja-JP" altLang="en-US" sz="1800" dirty="0">
                <a:latin typeface="ＭＳ ゴシック" panose="020B0609070205080204" pitchFamily="49" charset="-128"/>
                <a:ea typeface="ＭＳ ゴシック" panose="020B0609070205080204" pitchFamily="49" charset="-128"/>
              </a:rPr>
              <a:t>プラットホームを活用し、実際に輸出を行いながら、その実績をもとにノウハウ資料を作成する。</a:t>
            </a:r>
          </a:p>
        </p:txBody>
      </p:sp>
      <p:pic>
        <p:nvPicPr>
          <p:cNvPr id="8" name="図 7">
            <a:extLst>
              <a:ext uri="{FF2B5EF4-FFF2-40B4-BE49-F238E27FC236}">
                <a16:creationId xmlns:a16="http://schemas.microsoft.com/office/drawing/2014/main" id="{965589EC-13E5-CA49-5149-50B3E36C9368}"/>
              </a:ext>
            </a:extLst>
          </p:cNvPr>
          <p:cNvPicPr>
            <a:picLocks noChangeAspect="1"/>
          </p:cNvPicPr>
          <p:nvPr/>
        </p:nvPicPr>
        <p:blipFill>
          <a:blip r:embed="rId2"/>
          <a:stretch>
            <a:fillRect/>
          </a:stretch>
        </p:blipFill>
        <p:spPr>
          <a:xfrm>
            <a:off x="5240087" y="2608119"/>
            <a:ext cx="3987040" cy="3571220"/>
          </a:xfrm>
          <a:prstGeom prst="rect">
            <a:avLst/>
          </a:prstGeom>
        </p:spPr>
      </p:pic>
      <p:sp>
        <p:nvSpPr>
          <p:cNvPr id="16" name="テキスト ボックス 15">
            <a:extLst>
              <a:ext uri="{FF2B5EF4-FFF2-40B4-BE49-F238E27FC236}">
                <a16:creationId xmlns:a16="http://schemas.microsoft.com/office/drawing/2014/main" id="{71C8FC63-FE14-817B-83FE-E3206ACB823F}"/>
              </a:ext>
            </a:extLst>
          </p:cNvPr>
          <p:cNvSpPr txBox="1"/>
          <p:nvPr/>
        </p:nvSpPr>
        <p:spPr>
          <a:xfrm>
            <a:off x="316922" y="2114550"/>
            <a:ext cx="4376271" cy="400110"/>
          </a:xfrm>
          <a:prstGeom prst="rect">
            <a:avLst/>
          </a:prstGeom>
          <a:noFill/>
        </p:spPr>
        <p:txBody>
          <a:bodyPr wrap="square" rtlCol="0">
            <a:spAutoFit/>
          </a:bodyPr>
          <a:lstStyle/>
          <a:p>
            <a:r>
              <a:rPr kumimoji="1" lang="en-US" altLang="ja-JP" sz="2000" dirty="0">
                <a:latin typeface="ＭＳ ゴシック" panose="020B0609070205080204" pitchFamily="49" charset="-128"/>
                <a:ea typeface="ＭＳ ゴシック" panose="020B0609070205080204" pitchFamily="49" charset="-128"/>
              </a:rPr>
              <a:t>【</a:t>
            </a:r>
            <a:r>
              <a:rPr kumimoji="1" lang="ja-JP" altLang="en-US" sz="2000" dirty="0">
                <a:latin typeface="ＭＳ ゴシック" panose="020B0609070205080204" pitchFamily="49" charset="-128"/>
                <a:ea typeface="ＭＳ ゴシック" panose="020B0609070205080204" pitchFamily="49" charset="-128"/>
              </a:rPr>
              <a:t>実証するビジネスモデル内容</a:t>
            </a:r>
            <a:r>
              <a:rPr kumimoji="1" lang="en-US" altLang="ja-JP" sz="2000" dirty="0">
                <a:latin typeface="ＭＳ ゴシック" panose="020B0609070205080204" pitchFamily="49" charset="-128"/>
                <a:ea typeface="ＭＳ ゴシック" panose="020B0609070205080204" pitchFamily="49" charset="-128"/>
              </a:rPr>
              <a:t>】</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0D7AF78-9D36-6341-7626-349E4068D554}"/>
              </a:ext>
            </a:extLst>
          </p:cNvPr>
          <p:cNvSpPr txBox="1"/>
          <p:nvPr/>
        </p:nvSpPr>
        <p:spPr>
          <a:xfrm>
            <a:off x="5010149" y="2114550"/>
            <a:ext cx="4045527" cy="400110"/>
          </a:xfrm>
          <a:prstGeom prst="rect">
            <a:avLst/>
          </a:prstGeom>
          <a:noFill/>
        </p:spPr>
        <p:txBody>
          <a:bodyPr wrap="square" rtlCol="0">
            <a:spAutoFit/>
          </a:bodyPr>
          <a:lstStyle/>
          <a:p>
            <a:r>
              <a:rPr kumimoji="1" lang="en-US" altLang="ja-JP" sz="2000" dirty="0">
                <a:latin typeface="ＭＳ ゴシック" panose="020B0609070205080204" pitchFamily="49" charset="-128"/>
                <a:ea typeface="ＭＳ ゴシック" panose="020B0609070205080204" pitchFamily="49" charset="-128"/>
              </a:rPr>
              <a:t>【</a:t>
            </a:r>
            <a:r>
              <a:rPr kumimoji="1" lang="ja-JP" altLang="en-US" sz="2000" dirty="0">
                <a:latin typeface="ＭＳ ゴシック" panose="020B0609070205080204" pitchFamily="49" charset="-128"/>
                <a:ea typeface="ＭＳ ゴシック" panose="020B0609070205080204" pitchFamily="49" charset="-128"/>
              </a:rPr>
              <a:t>実証するビジネスモデル図</a:t>
            </a:r>
            <a:r>
              <a:rPr kumimoji="1" lang="en-US" altLang="ja-JP" sz="2000" dirty="0">
                <a:latin typeface="ＭＳ ゴシック" panose="020B0609070205080204" pitchFamily="49" charset="-128"/>
                <a:ea typeface="ＭＳ ゴシック" panose="020B0609070205080204" pitchFamily="49" charset="-128"/>
              </a:rPr>
              <a:t>】</a:t>
            </a:r>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46429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D1083D-3C7E-48BB-8C52-130B3E67B3E3}"/>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ABB283D3-3B50-3372-B02A-6218472F95DC}"/>
              </a:ext>
            </a:extLst>
          </p:cNvPr>
          <p:cNvSpPr/>
          <p:nvPr/>
        </p:nvSpPr>
        <p:spPr>
          <a:xfrm>
            <a:off x="0" y="143373"/>
            <a:ext cx="9906000" cy="563210"/>
          </a:xfrm>
          <a:prstGeom prst="rect">
            <a:avLst/>
          </a:prstGeom>
          <a:solidFill>
            <a:srgbClr val="00206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５．今後の活動</a:t>
            </a:r>
            <a:endParaRPr kumimoji="0" lang="en-US" sz="2400" b="1" dirty="0">
              <a:solidFill>
                <a:schemeClr val="bg1"/>
              </a:solidFill>
              <a:latin typeface="Century" pitchFamily="18" charset="0"/>
              <a:ea typeface="ＭＳ ゴシック" pitchFamily="49" charset="-128"/>
            </a:endParaRPr>
          </a:p>
        </p:txBody>
      </p:sp>
      <p:sp>
        <p:nvSpPr>
          <p:cNvPr id="3" name="テキスト ボックス 2">
            <a:extLst>
              <a:ext uri="{FF2B5EF4-FFF2-40B4-BE49-F238E27FC236}">
                <a16:creationId xmlns:a16="http://schemas.microsoft.com/office/drawing/2014/main" id="{A628884B-1CD7-A59D-4473-D3FBB3088A97}"/>
              </a:ext>
            </a:extLst>
          </p:cNvPr>
          <p:cNvSpPr txBox="1"/>
          <p:nvPr/>
        </p:nvSpPr>
        <p:spPr>
          <a:xfrm>
            <a:off x="285751" y="1081498"/>
            <a:ext cx="1756063" cy="400110"/>
          </a:xfrm>
          <a:prstGeom prst="rect">
            <a:avLst/>
          </a:prstGeom>
          <a:noFill/>
        </p:spPr>
        <p:txBody>
          <a:bodyPr wrap="square">
            <a:spAutoFit/>
          </a:bodyPr>
          <a:lstStyle/>
          <a:p>
            <a:r>
              <a:rPr kumimoji="1" lang="ja-JP" altLang="en-US" sz="2000" dirty="0">
                <a:latin typeface="ＭＳ ゴシック" panose="020B0609070205080204" pitchFamily="49" charset="-128"/>
                <a:ea typeface="ＭＳ ゴシック" panose="020B0609070205080204" pitchFamily="49" charset="-128"/>
              </a:rPr>
              <a:t>今後の活動②</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60E3F492-F12E-3AFB-0689-6ACC69145927}"/>
              </a:ext>
            </a:extLst>
          </p:cNvPr>
          <p:cNvSpPr/>
          <p:nvPr/>
        </p:nvSpPr>
        <p:spPr>
          <a:xfrm>
            <a:off x="285751" y="1031719"/>
            <a:ext cx="1797626" cy="49966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B5435AAF-B1BA-A2FA-10E0-46C69178F636}"/>
              </a:ext>
            </a:extLst>
          </p:cNvPr>
          <p:cNvSpPr txBox="1"/>
          <p:nvPr/>
        </p:nvSpPr>
        <p:spPr>
          <a:xfrm>
            <a:off x="551423" y="2013706"/>
            <a:ext cx="8803154" cy="1477328"/>
          </a:xfrm>
          <a:prstGeom prst="rect">
            <a:avLst/>
          </a:prstGeom>
          <a:noFill/>
        </p:spPr>
        <p:txBody>
          <a:bodyPr wrap="square" rtlCol="0">
            <a:spAutoFit/>
          </a:bodyPr>
          <a:lstStyle/>
          <a:p>
            <a:r>
              <a:rPr kumimoji="1" lang="ja-JP" altLang="en-US" dirty="0">
                <a:latin typeface="ＭＳ ゴシック" panose="020B0609070205080204" pitchFamily="49" charset="-128"/>
                <a:ea typeface="ＭＳ ゴシック" panose="020B0609070205080204" pitchFamily="49" charset="-128"/>
              </a:rPr>
              <a:t>販売経験で得たノウハウを生かし、まずは九州地方の各地域から海外</a:t>
            </a:r>
            <a:r>
              <a:rPr kumimoji="1" lang="en-US" altLang="ja-JP" dirty="0">
                <a:latin typeface="ＭＳ ゴシック" panose="020B0609070205080204" pitchFamily="49" charset="-128"/>
                <a:ea typeface="ＭＳ ゴシック" panose="020B0609070205080204" pitchFamily="49" charset="-128"/>
              </a:rPr>
              <a:t>Amazon</a:t>
            </a:r>
            <a:r>
              <a:rPr kumimoji="1" lang="ja-JP" altLang="en-US" dirty="0">
                <a:latin typeface="ＭＳ ゴシック" panose="020B0609070205080204" pitchFamily="49" charset="-128"/>
                <a:ea typeface="ＭＳ ゴシック" panose="020B0609070205080204" pitchFamily="49" charset="-128"/>
              </a:rPr>
              <a:t>について説明を行い興味関心層を増やし、越境</a:t>
            </a:r>
            <a:r>
              <a:rPr kumimoji="1" lang="en-US" altLang="ja-JP" dirty="0">
                <a:latin typeface="ＭＳ ゴシック" panose="020B0609070205080204" pitchFamily="49" charset="-128"/>
                <a:ea typeface="ＭＳ ゴシック" panose="020B0609070205080204" pitchFamily="49" charset="-128"/>
              </a:rPr>
              <a:t>EC</a:t>
            </a:r>
            <a:r>
              <a:rPr kumimoji="1" lang="ja-JP" altLang="en-US" dirty="0">
                <a:latin typeface="ＭＳ ゴシック" panose="020B0609070205080204" pitchFamily="49" charset="-128"/>
                <a:ea typeface="ＭＳ ゴシック" panose="020B0609070205080204" pitchFamily="49" charset="-128"/>
              </a:rPr>
              <a:t>地域商社の発掘と育成に努める。</a:t>
            </a:r>
            <a:endParaRPr kumimoji="1" lang="en-US" altLang="ja-JP" dirty="0">
              <a:latin typeface="ＭＳ ゴシック" panose="020B0609070205080204" pitchFamily="49" charset="-128"/>
              <a:ea typeface="ＭＳ ゴシック" panose="020B0609070205080204" pitchFamily="49" charset="-128"/>
            </a:endParaRPr>
          </a:p>
          <a:p>
            <a:r>
              <a:rPr kumimoji="1" lang="ja-JP" altLang="en-US" dirty="0">
                <a:latin typeface="ＭＳ ゴシック" panose="020B0609070205080204" pitchFamily="49" charset="-128"/>
                <a:ea typeface="ＭＳ ゴシック" panose="020B0609070205080204" pitchFamily="49" charset="-128"/>
              </a:rPr>
              <a:t>また</a:t>
            </a:r>
            <a:r>
              <a:rPr kumimoji="1" lang="en-US" altLang="ja-JP" dirty="0">
                <a:latin typeface="ＭＳ ゴシック" panose="020B0609070205080204" pitchFamily="49" charset="-128"/>
                <a:ea typeface="ＭＳ ゴシック" panose="020B0609070205080204" pitchFamily="49" charset="-128"/>
              </a:rPr>
              <a:t>JETRO</a:t>
            </a:r>
            <a:r>
              <a:rPr kumimoji="1" lang="ja-JP" altLang="en-US" dirty="0">
                <a:latin typeface="ＭＳ ゴシック" panose="020B0609070205080204" pitchFamily="49" charset="-128"/>
                <a:ea typeface="ＭＳ ゴシック" panose="020B0609070205080204" pitchFamily="49" charset="-128"/>
              </a:rPr>
              <a:t>が進める</a:t>
            </a:r>
            <a:r>
              <a:rPr kumimoji="1" lang="en-US" altLang="ja-JP" dirty="0">
                <a:latin typeface="ＭＳ ゴシック" panose="020B0609070205080204" pitchFamily="49" charset="-128"/>
                <a:ea typeface="ＭＳ ゴシック" panose="020B0609070205080204" pitchFamily="49" charset="-128"/>
              </a:rPr>
              <a:t>JAPAN STORE</a:t>
            </a:r>
            <a:r>
              <a:rPr kumimoji="1" lang="ja-JP" altLang="en-US" dirty="0">
                <a:latin typeface="ＭＳ ゴシック" panose="020B0609070205080204" pitchFamily="49" charset="-128"/>
                <a:ea typeface="ＭＳ ゴシック" panose="020B0609070205080204" pitchFamily="49" charset="-128"/>
              </a:rPr>
              <a:t>事業において、米英出品と広告が中心だが、それ以外の</a:t>
            </a:r>
            <a:r>
              <a:rPr kumimoji="1" lang="en-US" altLang="ja-JP" dirty="0">
                <a:latin typeface="ＭＳ ゴシック" panose="020B0609070205080204" pitchFamily="49" charset="-128"/>
                <a:ea typeface="ＭＳ ゴシック" panose="020B0609070205080204" pitchFamily="49" charset="-128"/>
              </a:rPr>
              <a:t>SEO</a:t>
            </a:r>
            <a:r>
              <a:rPr kumimoji="1" lang="ja-JP" altLang="en-US" dirty="0">
                <a:latin typeface="ＭＳ ゴシック" panose="020B0609070205080204" pitchFamily="49" charset="-128"/>
                <a:ea typeface="ＭＳ ゴシック" panose="020B0609070205080204" pitchFamily="49" charset="-128"/>
              </a:rPr>
              <a:t>対策、米英以外の国への出品等の部分を補完するなど、海外</a:t>
            </a:r>
            <a:r>
              <a:rPr kumimoji="1" lang="en-US" altLang="ja-JP" dirty="0">
                <a:latin typeface="ＭＳ ゴシック" panose="020B0609070205080204" pitchFamily="49" charset="-128"/>
                <a:ea typeface="ＭＳ ゴシック" panose="020B0609070205080204" pitchFamily="49" charset="-128"/>
              </a:rPr>
              <a:t>Amazon</a:t>
            </a:r>
            <a:r>
              <a:rPr kumimoji="1" lang="ja-JP" altLang="en-US" dirty="0">
                <a:latin typeface="ＭＳ ゴシック" panose="020B0609070205080204" pitchFamily="49" charset="-128"/>
                <a:ea typeface="ＭＳ ゴシック" panose="020B0609070205080204" pitchFamily="49" charset="-128"/>
              </a:rPr>
              <a:t>マーケット活性化に寄与するセミナーや勉強会を開催する。</a:t>
            </a:r>
            <a:endParaRPr kumimoji="1" lang="en-US" altLang="ja-JP" dirty="0">
              <a:latin typeface="ＭＳ ゴシック" panose="020B0609070205080204" pitchFamily="49" charset="-128"/>
              <a:ea typeface="ＭＳ ゴシック" panose="020B0609070205080204" pitchFamily="49" charset="-128"/>
            </a:endParaRPr>
          </a:p>
        </p:txBody>
      </p:sp>
      <p:pic>
        <p:nvPicPr>
          <p:cNvPr id="6" name="図 5">
            <a:extLst>
              <a:ext uri="{FF2B5EF4-FFF2-40B4-BE49-F238E27FC236}">
                <a16:creationId xmlns:a16="http://schemas.microsoft.com/office/drawing/2014/main" id="{3E2F37B7-7E16-0148-37FA-5FA46F79D3E7}"/>
              </a:ext>
            </a:extLst>
          </p:cNvPr>
          <p:cNvPicPr>
            <a:picLocks noChangeAspect="1"/>
          </p:cNvPicPr>
          <p:nvPr/>
        </p:nvPicPr>
        <p:blipFill>
          <a:blip r:embed="rId2"/>
          <a:stretch>
            <a:fillRect/>
          </a:stretch>
        </p:blipFill>
        <p:spPr>
          <a:xfrm>
            <a:off x="1531756" y="4149603"/>
            <a:ext cx="6607270" cy="1476919"/>
          </a:xfrm>
          <a:prstGeom prst="rect">
            <a:avLst/>
          </a:prstGeom>
        </p:spPr>
      </p:pic>
    </p:spTree>
    <p:extLst>
      <p:ext uri="{BB962C8B-B14F-4D97-AF65-F5344CB8AC3E}">
        <p14:creationId xmlns:p14="http://schemas.microsoft.com/office/powerpoint/2010/main" val="3539824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0" y="128885"/>
            <a:ext cx="9906000" cy="542563"/>
            <a:chOff x="0" y="1382745"/>
            <a:chExt cx="9906000" cy="542563"/>
          </a:xfrm>
          <a:solidFill>
            <a:srgbClr val="002060"/>
          </a:solidFill>
        </p:grpSpPr>
        <p:sp>
          <p:nvSpPr>
            <p:cNvPr id="5" name="正方形/長方形 4"/>
            <p:cNvSpPr/>
            <p:nvPr/>
          </p:nvSpPr>
          <p:spPr>
            <a:xfrm>
              <a:off x="0" y="1382745"/>
              <a:ext cx="9906000" cy="142999"/>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6" name="正方形/長方形 5"/>
            <p:cNvSpPr/>
            <p:nvPr/>
          </p:nvSpPr>
          <p:spPr>
            <a:xfrm>
              <a:off x="0" y="1794468"/>
              <a:ext cx="9906000" cy="13084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4" name="正方形/長方形 3"/>
            <p:cNvSpPr/>
            <p:nvPr/>
          </p:nvSpPr>
          <p:spPr>
            <a:xfrm>
              <a:off x="0" y="1397233"/>
              <a:ext cx="9906000" cy="50201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２．実証事業実施要約</a:t>
              </a:r>
              <a:endParaRPr kumimoji="0" lang="en-US" sz="2400" b="1" dirty="0">
                <a:solidFill>
                  <a:schemeClr val="bg1"/>
                </a:solidFill>
                <a:latin typeface="Century" pitchFamily="18" charset="0"/>
                <a:ea typeface="ＭＳ ゴシック" pitchFamily="49" charset="-128"/>
              </a:endParaRPr>
            </a:p>
          </p:txBody>
        </p:sp>
      </p:grpSp>
      <p:pic>
        <p:nvPicPr>
          <p:cNvPr id="2" name="図 1">
            <a:extLst>
              <a:ext uri="{FF2B5EF4-FFF2-40B4-BE49-F238E27FC236}">
                <a16:creationId xmlns:a16="http://schemas.microsoft.com/office/drawing/2014/main" id="{F84B6956-7ECE-A7E6-7034-21C16AA3EA00}"/>
              </a:ext>
            </a:extLst>
          </p:cNvPr>
          <p:cNvPicPr>
            <a:picLocks noChangeAspect="1"/>
          </p:cNvPicPr>
          <p:nvPr/>
        </p:nvPicPr>
        <p:blipFill>
          <a:blip r:embed="rId2"/>
          <a:stretch>
            <a:fillRect/>
          </a:stretch>
        </p:blipFill>
        <p:spPr>
          <a:xfrm>
            <a:off x="655243" y="2774234"/>
            <a:ext cx="8737030" cy="2955027"/>
          </a:xfrm>
          <a:prstGeom prst="rect">
            <a:avLst/>
          </a:prstGeom>
        </p:spPr>
      </p:pic>
      <p:sp>
        <p:nvSpPr>
          <p:cNvPr id="3" name="テキスト ボックス 2">
            <a:extLst>
              <a:ext uri="{FF2B5EF4-FFF2-40B4-BE49-F238E27FC236}">
                <a16:creationId xmlns:a16="http://schemas.microsoft.com/office/drawing/2014/main" id="{7261B698-6A83-1635-B514-722A4C79E352}"/>
              </a:ext>
            </a:extLst>
          </p:cNvPr>
          <p:cNvSpPr txBox="1"/>
          <p:nvPr/>
        </p:nvSpPr>
        <p:spPr>
          <a:xfrm>
            <a:off x="384462" y="1210540"/>
            <a:ext cx="9521538" cy="1015663"/>
          </a:xfrm>
          <a:prstGeom prst="rect">
            <a:avLst/>
          </a:prstGeom>
          <a:no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カリキュラムが組まれた定例勉強会（週次）を行い、実際の販売を行いながら、専門家の育成ならびにノウハウ資料の構築を行った。</a:t>
            </a:r>
            <a:endParaRPr kumimoji="1" lang="en-US" altLang="ja-JP" sz="2000" dirty="0">
              <a:latin typeface="ＭＳ ゴシック" panose="020B0609070205080204" pitchFamily="49" charset="-128"/>
              <a:ea typeface="ＭＳ ゴシック" panose="020B0609070205080204" pitchFamily="49" charset="-128"/>
            </a:endParaRPr>
          </a:p>
          <a:p>
            <a:r>
              <a:rPr kumimoji="1" lang="en-US" altLang="ja-JP" sz="2000" dirty="0">
                <a:latin typeface="ＭＳ ゴシック" panose="020B0609070205080204" pitchFamily="49" charset="-128"/>
                <a:ea typeface="ＭＳ ゴシック" panose="020B0609070205080204" pitchFamily="49" charset="-128"/>
              </a:rPr>
              <a:t>EC</a:t>
            </a:r>
            <a:r>
              <a:rPr kumimoji="1" lang="ja-JP" altLang="en-US" sz="2000" dirty="0">
                <a:latin typeface="ＭＳ ゴシック" panose="020B0609070205080204" pitchFamily="49" charset="-128"/>
                <a:ea typeface="ＭＳ ゴシック" panose="020B0609070205080204" pitchFamily="49" charset="-128"/>
              </a:rPr>
              <a:t>販売とリアル店舗の連動可能性および市場乖離等のマインドセットを行った。</a:t>
            </a:r>
            <a:endParaRPr kumimoji="1" lang="en-US" altLang="ja-JP"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6845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E6D06-4203-8947-1298-278416938227}"/>
            </a:ext>
          </a:extLst>
        </p:cNvPr>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10FB43FC-C9B9-BA38-9C3B-9709A7FBC7F6}"/>
              </a:ext>
            </a:extLst>
          </p:cNvPr>
          <p:cNvGrpSpPr/>
          <p:nvPr/>
        </p:nvGrpSpPr>
        <p:grpSpPr>
          <a:xfrm>
            <a:off x="0" y="128885"/>
            <a:ext cx="9906000" cy="542563"/>
            <a:chOff x="0" y="1382745"/>
            <a:chExt cx="9906000" cy="542563"/>
          </a:xfrm>
          <a:solidFill>
            <a:srgbClr val="002060"/>
          </a:solidFill>
        </p:grpSpPr>
        <p:sp>
          <p:nvSpPr>
            <p:cNvPr id="5" name="正方形/長方形 4">
              <a:extLst>
                <a:ext uri="{FF2B5EF4-FFF2-40B4-BE49-F238E27FC236}">
                  <a16:creationId xmlns:a16="http://schemas.microsoft.com/office/drawing/2014/main" id="{B36DFDD9-632F-BFE9-77F1-27E151B0EB24}"/>
                </a:ext>
              </a:extLst>
            </p:cNvPr>
            <p:cNvSpPr/>
            <p:nvPr/>
          </p:nvSpPr>
          <p:spPr>
            <a:xfrm>
              <a:off x="0" y="1382745"/>
              <a:ext cx="9906000" cy="142999"/>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6" name="正方形/長方形 5">
              <a:extLst>
                <a:ext uri="{FF2B5EF4-FFF2-40B4-BE49-F238E27FC236}">
                  <a16:creationId xmlns:a16="http://schemas.microsoft.com/office/drawing/2014/main" id="{751B9466-63CD-3EDF-99F1-9DC901C2F2A2}"/>
                </a:ext>
              </a:extLst>
            </p:cNvPr>
            <p:cNvSpPr/>
            <p:nvPr/>
          </p:nvSpPr>
          <p:spPr>
            <a:xfrm>
              <a:off x="0" y="1794468"/>
              <a:ext cx="9906000" cy="13084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4" name="正方形/長方形 3">
              <a:extLst>
                <a:ext uri="{FF2B5EF4-FFF2-40B4-BE49-F238E27FC236}">
                  <a16:creationId xmlns:a16="http://schemas.microsoft.com/office/drawing/2014/main" id="{AF77A4DB-AFEC-8D23-3615-3D96903829AA}"/>
                </a:ext>
              </a:extLst>
            </p:cNvPr>
            <p:cNvSpPr/>
            <p:nvPr/>
          </p:nvSpPr>
          <p:spPr>
            <a:xfrm>
              <a:off x="0" y="1397233"/>
              <a:ext cx="9906000" cy="50201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３．実証事業実施内容</a:t>
              </a:r>
              <a:endParaRPr kumimoji="0" lang="en-US" sz="2400" b="1" dirty="0">
                <a:solidFill>
                  <a:schemeClr val="bg1"/>
                </a:solidFill>
                <a:latin typeface="Century" pitchFamily="18" charset="0"/>
                <a:ea typeface="ＭＳ ゴシック" pitchFamily="49" charset="-128"/>
              </a:endParaRPr>
            </a:p>
          </p:txBody>
        </p:sp>
      </p:grpSp>
      <p:sp>
        <p:nvSpPr>
          <p:cNvPr id="2" name="テキスト ボックス 1">
            <a:extLst>
              <a:ext uri="{FF2B5EF4-FFF2-40B4-BE49-F238E27FC236}">
                <a16:creationId xmlns:a16="http://schemas.microsoft.com/office/drawing/2014/main" id="{A5D24A63-6218-F77C-601D-D6D0ED8CA58F}"/>
              </a:ext>
            </a:extLst>
          </p:cNvPr>
          <p:cNvSpPr txBox="1"/>
          <p:nvPr/>
        </p:nvSpPr>
        <p:spPr>
          <a:xfrm>
            <a:off x="663004" y="3477034"/>
            <a:ext cx="8031054" cy="1441100"/>
          </a:xfrm>
          <a:prstGeom prst="rect">
            <a:avLst/>
          </a:prstGeom>
          <a:noFill/>
        </p:spPr>
        <p:txBody>
          <a:bodyPr wrap="square" rtlCol="0">
            <a:spAutoFit/>
          </a:bodyPr>
          <a:lstStyle/>
          <a:p>
            <a:pPr>
              <a:lnSpc>
                <a:spcPct val="120000"/>
              </a:lnSpc>
            </a:pP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3</a:t>
            </a:r>
            <a:r>
              <a:rPr kumimoji="1" lang="ja-JP" altLang="en-US" sz="1400" dirty="0">
                <a:latin typeface="ＭＳ ゴシック" panose="020B0609070205080204" pitchFamily="49" charset="-128"/>
                <a:ea typeface="ＭＳ ゴシック" panose="020B0609070205080204" pitchFamily="49" charset="-128"/>
              </a:rPr>
              <a:t>社</a:t>
            </a:r>
            <a:r>
              <a:rPr kumimoji="1" lang="en-US" altLang="ja-JP" sz="1400" dirty="0">
                <a:latin typeface="ＭＳ ゴシック" panose="020B0609070205080204" pitchFamily="49" charset="-128"/>
                <a:ea typeface="ＭＳ ゴシック" panose="020B0609070205080204" pitchFamily="49" charset="-128"/>
              </a:rPr>
              <a:t>10</a:t>
            </a:r>
            <a:r>
              <a:rPr kumimoji="1" lang="ja-JP" altLang="en-US" sz="1400" dirty="0">
                <a:latin typeface="ＭＳ ゴシック" panose="020B0609070205080204" pitchFamily="49" charset="-128"/>
                <a:ea typeface="ＭＳ ゴシック" panose="020B0609070205080204" pitchFamily="49" charset="-128"/>
              </a:rPr>
              <a:t>商品の出品を行い調査に資する販売を行った</a:t>
            </a:r>
            <a:r>
              <a:rPr kumimoji="1" lang="ja-JP" altLang="en-US" sz="1400" dirty="0">
                <a:highlight>
                  <a:srgbClr val="FFFF00"/>
                </a:highlight>
                <a:latin typeface="ＭＳ ゴシック" panose="020B0609070205080204" pitchFamily="49" charset="-128"/>
                <a:ea typeface="ＭＳ ゴシック" panose="020B0609070205080204" pitchFamily="49" charset="-128"/>
              </a:rPr>
              <a:t>結果</a:t>
            </a:r>
            <a:r>
              <a:rPr kumimoji="1" lang="en-US" altLang="ja-JP" sz="1400" dirty="0">
                <a:highlight>
                  <a:srgbClr val="FFFF00"/>
                </a:highlight>
                <a:latin typeface="ＭＳ ゴシック" panose="020B0609070205080204" pitchFamily="49" charset="-128"/>
                <a:ea typeface="ＭＳ ゴシック" panose="020B0609070205080204" pitchFamily="49" charset="-128"/>
              </a:rPr>
              <a:t>887,088</a:t>
            </a:r>
            <a:r>
              <a:rPr kumimoji="1" lang="ja-JP" altLang="en-US" sz="1400" dirty="0">
                <a:highlight>
                  <a:srgbClr val="FFFF00"/>
                </a:highlight>
                <a:latin typeface="ＭＳ ゴシック" panose="020B0609070205080204" pitchFamily="49" charset="-128"/>
                <a:ea typeface="ＭＳ ゴシック" panose="020B0609070205080204" pitchFamily="49" charset="-128"/>
              </a:rPr>
              <a:t>円（</a:t>
            </a:r>
            <a:r>
              <a:rPr kumimoji="1" lang="en-US" altLang="ja-JP" sz="1400" dirty="0">
                <a:highlight>
                  <a:srgbClr val="FFFF00"/>
                </a:highlight>
                <a:latin typeface="ＭＳ ゴシック" panose="020B0609070205080204" pitchFamily="49" charset="-128"/>
                <a:ea typeface="ＭＳ ゴシック" panose="020B0609070205080204" pitchFamily="49" charset="-128"/>
              </a:rPr>
              <a:t>$6290.07</a:t>
            </a:r>
            <a:r>
              <a:rPr kumimoji="1" lang="ja-JP" altLang="en-US" sz="1400" dirty="0">
                <a:highlight>
                  <a:srgbClr val="FFFF00"/>
                </a:highlight>
                <a:latin typeface="ＭＳ ゴシック" panose="020B0609070205080204" pitchFamily="49" charset="-128"/>
                <a:ea typeface="ＭＳ ゴシック" panose="020B0609070205080204" pitchFamily="49" charset="-128"/>
              </a:rPr>
              <a:t>）の売上を計上。その中</a:t>
            </a:r>
            <a:r>
              <a:rPr kumimoji="1" lang="en-US" altLang="ja-JP" sz="1400" dirty="0">
                <a:highlight>
                  <a:srgbClr val="FFFF00"/>
                </a:highlight>
                <a:latin typeface="ＭＳ ゴシック" panose="020B0609070205080204" pitchFamily="49" charset="-128"/>
                <a:ea typeface="ＭＳ ゴシック" panose="020B0609070205080204" pitchFamily="49" charset="-128"/>
              </a:rPr>
              <a:t>35</a:t>
            </a:r>
            <a:r>
              <a:rPr kumimoji="1" lang="ja-JP" altLang="en-US" sz="1400" dirty="0">
                <a:highlight>
                  <a:srgbClr val="FFFF00"/>
                </a:highlight>
                <a:latin typeface="ＭＳ ゴシック" panose="020B0609070205080204" pitchFamily="49" charset="-128"/>
                <a:ea typeface="ＭＳ ゴシック" panose="020B0609070205080204" pitchFamily="49" charset="-128"/>
              </a:rPr>
              <a:t>州に対して</a:t>
            </a:r>
            <a:r>
              <a:rPr kumimoji="1" lang="en-US" altLang="ja-JP" sz="1400" dirty="0">
                <a:highlight>
                  <a:srgbClr val="FFFF00"/>
                </a:highlight>
                <a:latin typeface="ＭＳ ゴシック" panose="020B0609070205080204" pitchFamily="49" charset="-128"/>
                <a:ea typeface="ＭＳ ゴシック" panose="020B0609070205080204" pitchFamily="49" charset="-128"/>
              </a:rPr>
              <a:t>228</a:t>
            </a:r>
            <a:r>
              <a:rPr kumimoji="1" lang="ja-JP" altLang="en-US" sz="1400" dirty="0">
                <a:highlight>
                  <a:srgbClr val="FFFF00"/>
                </a:highlight>
                <a:latin typeface="ＭＳ ゴシック" panose="020B0609070205080204" pitchFamily="49" charset="-128"/>
                <a:ea typeface="ＭＳ ゴシック" panose="020B0609070205080204" pitchFamily="49" charset="-128"/>
              </a:rPr>
              <a:t>人への販売に繋げる事が出来た</a:t>
            </a:r>
            <a:r>
              <a:rPr kumimoji="1" lang="ja-JP" altLang="en-US" sz="1400" dirty="0">
                <a:latin typeface="ＭＳ ゴシック" panose="020B0609070205080204" pitchFamily="49" charset="-128"/>
                <a:ea typeface="ＭＳ ゴシック" panose="020B0609070205080204" pitchFamily="49" charset="-128"/>
              </a:rPr>
              <a:t>。また展示会やマーケット調査を通じ</a:t>
            </a:r>
            <a:r>
              <a:rPr kumimoji="1" lang="ja-JP" altLang="en-US" sz="1400" dirty="0">
                <a:highlight>
                  <a:srgbClr val="FFFF00"/>
                </a:highlight>
                <a:latin typeface="ＭＳ ゴシック" panose="020B0609070205080204" pitchFamily="49" charset="-128"/>
                <a:ea typeface="ＭＳ ゴシック" panose="020B0609070205080204" pitchFamily="49" charset="-128"/>
              </a:rPr>
              <a:t>ネット販売と小売店販売における顧客層の違いやマーケティングの違い</a:t>
            </a:r>
            <a:r>
              <a:rPr kumimoji="1" lang="ja-JP" altLang="en-US" sz="1400" dirty="0">
                <a:latin typeface="ＭＳ ゴシック" panose="020B0609070205080204" pitchFamily="49" charset="-128"/>
                <a:ea typeface="ＭＳ ゴシック" panose="020B0609070205080204" pitchFamily="49" charset="-128"/>
              </a:rPr>
              <a:t>を理解する事が出来た。</a:t>
            </a:r>
            <a:endParaRPr kumimoji="1" lang="en-US" altLang="ja-JP" sz="1400" dirty="0">
              <a:latin typeface="ＭＳ ゴシック" panose="020B0609070205080204" pitchFamily="49" charset="-128"/>
              <a:ea typeface="ＭＳ ゴシック" panose="020B0609070205080204" pitchFamily="49" charset="-128"/>
            </a:endParaRPr>
          </a:p>
          <a:p>
            <a:pPr>
              <a:lnSpc>
                <a:spcPct val="120000"/>
              </a:lnSpc>
            </a:pPr>
            <a:r>
              <a:rPr kumimoji="1" lang="en-US" altLang="ja-JP" sz="1050" dirty="0">
                <a:latin typeface="ＭＳ ゴシック" panose="020B0609070205080204" pitchFamily="49" charset="-128"/>
                <a:ea typeface="ＭＳ ゴシック" panose="020B0609070205080204" pitchFamily="49" charset="-128"/>
              </a:rPr>
              <a:t>※</a:t>
            </a:r>
            <a:r>
              <a:rPr kumimoji="1" lang="ja-JP" altLang="en-US" sz="1050" dirty="0">
                <a:latin typeface="ＭＳ ゴシック" panose="020B0609070205080204" pitchFamily="49" charset="-128"/>
                <a:ea typeface="ＭＳ ゴシック" panose="020B0609070205080204" pitchFamily="49" charset="-128"/>
              </a:rPr>
              <a:t>英国向けは人員不足により対応できなかった</a:t>
            </a:r>
            <a:endParaRPr kumimoji="1" lang="en-US" altLang="ja-JP" sz="1050" dirty="0">
              <a:latin typeface="ＭＳ ゴシック" panose="020B0609070205080204" pitchFamily="49" charset="-128"/>
              <a:ea typeface="ＭＳ ゴシック" panose="020B0609070205080204" pitchFamily="49" charset="-128"/>
            </a:endParaRPr>
          </a:p>
          <a:p>
            <a:pPr>
              <a:lnSpc>
                <a:spcPct val="120000"/>
              </a:lnSpc>
            </a:pPr>
            <a:r>
              <a:rPr kumimoji="1" lang="en-US" altLang="ja-JP" sz="1100" dirty="0">
                <a:latin typeface="ＭＳ ゴシック" panose="020B0609070205080204" pitchFamily="49" charset="-128"/>
                <a:ea typeface="ＭＳ ゴシック" panose="020B0609070205080204" pitchFamily="49" charset="-128"/>
              </a:rPr>
              <a:t>※$1/141.03</a:t>
            </a:r>
            <a:r>
              <a:rPr kumimoji="1" lang="ja-JP" altLang="en-US" sz="1100" dirty="0">
                <a:latin typeface="ＭＳ ゴシック" panose="020B0609070205080204" pitchFamily="49" charset="-128"/>
                <a:ea typeface="ＭＳ ゴシック" panose="020B0609070205080204" pitchFamily="49" charset="-128"/>
              </a:rPr>
              <a:t>円</a:t>
            </a:r>
            <a:r>
              <a:rPr kumimoji="1" lang="en-US" altLang="ja-JP" sz="1100" dirty="0">
                <a:latin typeface="ＭＳ ゴシック" panose="020B0609070205080204" pitchFamily="49" charset="-128"/>
                <a:ea typeface="ＭＳ ゴシック" panose="020B0609070205080204" pitchFamily="49" charset="-128"/>
              </a:rPr>
              <a:t>(2023</a:t>
            </a:r>
            <a:r>
              <a:rPr kumimoji="1" lang="ja-JP" altLang="en-US" sz="1100" dirty="0">
                <a:latin typeface="ＭＳ ゴシック" panose="020B0609070205080204" pitchFamily="49" charset="-128"/>
                <a:ea typeface="ＭＳ ゴシック" panose="020B0609070205080204" pitchFamily="49" charset="-128"/>
              </a:rPr>
              <a:t>年</a:t>
            </a:r>
            <a:r>
              <a:rPr kumimoji="1" lang="en-US" altLang="ja-JP" sz="1100" dirty="0">
                <a:latin typeface="ＭＳ ゴシック" panose="020B0609070205080204" pitchFamily="49" charset="-128"/>
                <a:ea typeface="ＭＳ ゴシック" panose="020B0609070205080204" pitchFamily="49" charset="-128"/>
              </a:rPr>
              <a:t>12</a:t>
            </a:r>
            <a:r>
              <a:rPr kumimoji="1" lang="ja-JP" altLang="en-US" sz="1100" dirty="0">
                <a:latin typeface="ＭＳ ゴシック" panose="020B0609070205080204" pitchFamily="49" charset="-128"/>
                <a:ea typeface="ＭＳ ゴシック" panose="020B0609070205080204" pitchFamily="49" charset="-128"/>
              </a:rPr>
              <a:t>月</a:t>
            </a:r>
            <a:r>
              <a:rPr kumimoji="1" lang="en-US" altLang="ja-JP" sz="1100" dirty="0">
                <a:latin typeface="ＭＳ ゴシック" panose="020B0609070205080204" pitchFamily="49" charset="-128"/>
                <a:ea typeface="ＭＳ ゴシック" panose="020B0609070205080204" pitchFamily="49" charset="-128"/>
              </a:rPr>
              <a:t>31</a:t>
            </a:r>
            <a:r>
              <a:rPr kumimoji="1" lang="ja-JP" altLang="en-US" sz="1100" dirty="0">
                <a:latin typeface="ＭＳ ゴシック" panose="020B0609070205080204" pitchFamily="49" charset="-128"/>
                <a:ea typeface="ＭＳ ゴシック" panose="020B0609070205080204" pitchFamily="49" charset="-128"/>
              </a:rPr>
              <a:t>日レート</a:t>
            </a:r>
            <a:r>
              <a:rPr kumimoji="1" lang="en-US" altLang="ja-JP" sz="1100" dirty="0">
                <a:latin typeface="ＭＳ ゴシック" panose="020B0609070205080204" pitchFamily="49" charset="-128"/>
                <a:ea typeface="ＭＳ ゴシック" panose="020B0609070205080204" pitchFamily="49" charset="-128"/>
              </a:rPr>
              <a:t>)</a:t>
            </a:r>
          </a:p>
          <a:p>
            <a:pPr>
              <a:lnSpc>
                <a:spcPct val="120000"/>
              </a:lnSpc>
            </a:pP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協力できた企業</a:t>
            </a:r>
            <a:r>
              <a:rPr kumimoji="1" lang="en-US" altLang="ja-JP" sz="1100" dirty="0">
                <a:latin typeface="ＭＳ ゴシック" panose="020B0609070205080204" pitchFamily="49" charset="-128"/>
                <a:ea typeface="ＭＳ ゴシック" panose="020B0609070205080204" pitchFamily="49" charset="-128"/>
              </a:rPr>
              <a:t>3</a:t>
            </a:r>
            <a:r>
              <a:rPr kumimoji="1" lang="ja-JP" altLang="en-US" sz="1100" dirty="0">
                <a:latin typeface="ＭＳ ゴシック" panose="020B0609070205080204" pitchFamily="49" charset="-128"/>
                <a:ea typeface="ＭＳ ゴシック" panose="020B0609070205080204" pitchFamily="49" charset="-128"/>
              </a:rPr>
              <a:t>社のうち、</a:t>
            </a:r>
            <a:r>
              <a:rPr kumimoji="1" lang="en-US" altLang="ja-JP" sz="1100" dirty="0">
                <a:latin typeface="ＭＳ ゴシック" panose="020B0609070205080204" pitchFamily="49" charset="-128"/>
                <a:ea typeface="ＭＳ ゴシック" panose="020B0609070205080204" pitchFamily="49" charset="-128"/>
              </a:rPr>
              <a:t>2</a:t>
            </a:r>
            <a:r>
              <a:rPr kumimoji="1" lang="ja-JP" altLang="en-US" sz="1100" dirty="0">
                <a:latin typeface="ＭＳ ゴシック" panose="020B0609070205080204" pitchFamily="49" charset="-128"/>
                <a:ea typeface="ＭＳ ゴシック" panose="020B0609070205080204" pitchFamily="49" charset="-128"/>
              </a:rPr>
              <a:t>社が輸出経験ありだったが越境</a:t>
            </a:r>
            <a:r>
              <a:rPr kumimoji="1" lang="en-US" altLang="ja-JP" sz="1100" dirty="0">
                <a:latin typeface="ＭＳ ゴシック" panose="020B0609070205080204" pitchFamily="49" charset="-128"/>
                <a:ea typeface="ＭＳ ゴシック" panose="020B0609070205080204" pitchFamily="49" charset="-128"/>
              </a:rPr>
              <a:t>EC</a:t>
            </a:r>
            <a:r>
              <a:rPr kumimoji="1" lang="ja-JP" altLang="en-US" sz="1100" dirty="0">
                <a:latin typeface="ＭＳ ゴシック" panose="020B0609070205080204" pitchFamily="49" charset="-128"/>
                <a:ea typeface="ＭＳ ゴシック" panose="020B0609070205080204" pitchFamily="49" charset="-128"/>
              </a:rPr>
              <a:t>輸出経験は</a:t>
            </a:r>
            <a:r>
              <a:rPr kumimoji="1" lang="en-US" altLang="ja-JP" sz="1100" dirty="0">
                <a:latin typeface="ＭＳ ゴシック" panose="020B0609070205080204" pitchFamily="49" charset="-128"/>
                <a:ea typeface="ＭＳ ゴシック" panose="020B0609070205080204" pitchFamily="49" charset="-128"/>
              </a:rPr>
              <a:t>0</a:t>
            </a:r>
            <a:r>
              <a:rPr kumimoji="1" lang="ja-JP" altLang="en-US" sz="1100" dirty="0">
                <a:latin typeface="ＭＳ ゴシック" panose="020B0609070205080204" pitchFamily="49" charset="-128"/>
                <a:ea typeface="ＭＳ ゴシック" panose="020B0609070205080204" pitchFamily="49" charset="-128"/>
              </a:rPr>
              <a:t>社であった</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733364A2-3D91-CFB6-CFC2-B928D2E83B77}"/>
              </a:ext>
            </a:extLst>
          </p:cNvPr>
          <p:cNvSpPr txBox="1"/>
          <p:nvPr/>
        </p:nvSpPr>
        <p:spPr>
          <a:xfrm>
            <a:off x="601161" y="3107702"/>
            <a:ext cx="9140316" cy="369332"/>
          </a:xfrm>
          <a:prstGeom prst="rect">
            <a:avLst/>
          </a:prstGeom>
          <a:noFill/>
        </p:spPr>
        <p:txBody>
          <a:bodyPr wrap="square">
            <a:spAutoFit/>
          </a:bodyPr>
          <a:lstStyle/>
          <a:p>
            <a:r>
              <a:rPr kumimoji="1" lang="ja-JP" altLang="en-US" u="sng" dirty="0">
                <a:latin typeface="ＭＳ ゴシック" panose="020B0609070205080204" pitchFamily="49" charset="-128"/>
                <a:ea typeface="ＭＳ ゴシック" panose="020B0609070205080204" pitchFamily="49" charset="-128"/>
              </a:rPr>
              <a:t>②　ノウハウ一般化のための実</a:t>
            </a:r>
            <a:r>
              <a:rPr kumimoji="1" lang="ja-JP" altLang="en-US" u="sng" dirty="0">
                <a:solidFill>
                  <a:schemeClr val="tx1"/>
                </a:solidFill>
                <a:latin typeface="ＭＳ ゴシック" panose="020B0609070205080204" pitchFamily="49" charset="-128"/>
                <a:ea typeface="ＭＳ ゴシック" panose="020B0609070205080204" pitchFamily="49" charset="-128"/>
              </a:rPr>
              <a:t>販売</a:t>
            </a:r>
            <a:r>
              <a:rPr kumimoji="1" lang="en-US" altLang="ja-JP" u="sng" dirty="0">
                <a:solidFill>
                  <a:schemeClr val="tx1"/>
                </a:solidFill>
                <a:latin typeface="ＭＳ ゴシック" panose="020B0609070205080204" pitchFamily="49" charset="-128"/>
                <a:ea typeface="ＭＳ ゴシック" panose="020B0609070205080204" pitchFamily="49" charset="-128"/>
              </a:rPr>
              <a:t>/</a:t>
            </a:r>
            <a:r>
              <a:rPr kumimoji="1" lang="ja-JP" altLang="en-US" u="sng" dirty="0">
                <a:latin typeface="ＭＳ ゴシック" panose="020B0609070205080204" pitchFamily="49" charset="-128"/>
                <a:ea typeface="ＭＳ ゴシック" panose="020B0609070205080204" pitchFamily="49" charset="-128"/>
              </a:rPr>
              <a:t>調査（海外販路拡大に協力できた企業様（</a:t>
            </a:r>
            <a:r>
              <a:rPr kumimoji="1" lang="en-US" altLang="ja-JP" u="sng" dirty="0">
                <a:latin typeface="ＭＳ ゴシック" panose="020B0609070205080204" pitchFamily="49" charset="-128"/>
                <a:ea typeface="ＭＳ ゴシック" panose="020B0609070205080204" pitchFamily="49" charset="-128"/>
              </a:rPr>
              <a:t>3</a:t>
            </a:r>
            <a:r>
              <a:rPr kumimoji="1" lang="ja-JP" altLang="en-US" u="sng" dirty="0">
                <a:latin typeface="ＭＳ ゴシック" panose="020B0609070205080204" pitchFamily="49" charset="-128"/>
                <a:ea typeface="ＭＳ ゴシック" panose="020B0609070205080204" pitchFamily="49" charset="-128"/>
              </a:rPr>
              <a:t>社））</a:t>
            </a:r>
            <a:endParaRPr kumimoji="1" lang="en-US" altLang="ja-JP" u="sng" dirty="0">
              <a:solidFill>
                <a:schemeClr val="tx1"/>
              </a:solidFill>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6546824-3B29-B30B-FF40-5FAF2AE69AFC}"/>
              </a:ext>
            </a:extLst>
          </p:cNvPr>
          <p:cNvSpPr txBox="1"/>
          <p:nvPr/>
        </p:nvSpPr>
        <p:spPr>
          <a:xfrm>
            <a:off x="663004" y="1714057"/>
            <a:ext cx="8031054" cy="1092158"/>
          </a:xfrm>
          <a:prstGeom prst="rect">
            <a:avLst/>
          </a:prstGeom>
          <a:noFill/>
        </p:spPr>
        <p:txBody>
          <a:bodyPr wrap="square" rtlCol="0">
            <a:spAutoFit/>
          </a:bodyPr>
          <a:lstStyle/>
          <a:p>
            <a:pPr>
              <a:lnSpc>
                <a:spcPct val="120000"/>
              </a:lnSpc>
            </a:pPr>
            <a:r>
              <a:rPr kumimoji="1" lang="ja-JP" altLang="en-US" sz="1400" dirty="0">
                <a:latin typeface="ＭＳ ゴシック" panose="020B0609070205080204" pitchFamily="49" charset="-128"/>
                <a:ea typeface="ＭＳ ゴシック" panose="020B0609070205080204" pitchFamily="49" charset="-128"/>
              </a:rPr>
              <a:t>　海外</a:t>
            </a:r>
            <a:r>
              <a:rPr kumimoji="1" lang="en-US" altLang="ja-JP" sz="1400" dirty="0">
                <a:latin typeface="ＭＳ ゴシック" panose="020B0609070205080204" pitchFamily="49" charset="-128"/>
                <a:ea typeface="ＭＳ ゴシック" panose="020B0609070205080204" pitchFamily="49" charset="-128"/>
              </a:rPr>
              <a:t>Amazon</a:t>
            </a:r>
            <a:r>
              <a:rPr kumimoji="1" lang="ja-JP" altLang="en-US" sz="1400" dirty="0">
                <a:latin typeface="ＭＳ ゴシック" panose="020B0609070205080204" pitchFamily="49" charset="-128"/>
                <a:ea typeface="ＭＳ ゴシック" panose="020B0609070205080204" pitchFamily="49" charset="-128"/>
              </a:rPr>
              <a:t>での中小企業商品の販路拡大において、ノウハウを保有する事業者からの定例勉強会、質疑応答をベースに商品調達、出品手続き、商品ページ作成、販売運用を学び社内に専門家の育成とノウハウの構築に従事した。</a:t>
            </a:r>
            <a:r>
              <a:rPr kumimoji="1" lang="ja-JP" altLang="en-US" sz="1400" dirty="0">
                <a:highlight>
                  <a:srgbClr val="FFFF00"/>
                </a:highlight>
                <a:latin typeface="ＭＳ ゴシック" panose="020B0609070205080204" pitchFamily="49" charset="-128"/>
                <a:ea typeface="ＭＳ ゴシック" panose="020B0609070205080204" pitchFamily="49" charset="-128"/>
              </a:rPr>
              <a:t>膨大な量のノウハウ情報と</a:t>
            </a:r>
            <a:r>
              <a:rPr kumimoji="1" lang="en-US" altLang="ja-JP" sz="1400" dirty="0">
                <a:highlight>
                  <a:srgbClr val="FFFF00"/>
                </a:highlight>
                <a:latin typeface="ＭＳ ゴシック" panose="020B0609070205080204" pitchFamily="49" charset="-128"/>
                <a:ea typeface="ＭＳ ゴシック" panose="020B0609070205080204" pitchFamily="49" charset="-128"/>
              </a:rPr>
              <a:t>Amazon</a:t>
            </a:r>
            <a:r>
              <a:rPr kumimoji="1" lang="ja-JP" altLang="en-US" sz="1400" dirty="0">
                <a:highlight>
                  <a:srgbClr val="FFFF00"/>
                </a:highlight>
                <a:latin typeface="ＭＳ ゴシック" panose="020B0609070205080204" pitchFamily="49" charset="-128"/>
                <a:ea typeface="ＭＳ ゴシック" panose="020B0609070205080204" pitchFamily="49" charset="-128"/>
              </a:rPr>
              <a:t>の特性を理解し、社内に海外</a:t>
            </a:r>
            <a:r>
              <a:rPr kumimoji="1" lang="en-US" altLang="ja-JP" sz="1400" dirty="0">
                <a:highlight>
                  <a:srgbClr val="FFFF00"/>
                </a:highlight>
                <a:latin typeface="ＭＳ ゴシック" panose="020B0609070205080204" pitchFamily="49" charset="-128"/>
                <a:ea typeface="ＭＳ ゴシック" panose="020B0609070205080204" pitchFamily="49" charset="-128"/>
              </a:rPr>
              <a:t>Amazon</a:t>
            </a:r>
            <a:r>
              <a:rPr kumimoji="1" lang="ja-JP" altLang="en-US" sz="1400" dirty="0">
                <a:highlight>
                  <a:srgbClr val="FFFF00"/>
                </a:highlight>
                <a:latin typeface="ＭＳ ゴシック" panose="020B0609070205080204" pitchFamily="49" charset="-128"/>
                <a:ea typeface="ＭＳ ゴシック" panose="020B0609070205080204" pitchFamily="49" charset="-128"/>
              </a:rPr>
              <a:t>の専門家と呼べるチームを作り上げる事が出来た。</a:t>
            </a:r>
          </a:p>
        </p:txBody>
      </p:sp>
      <p:sp>
        <p:nvSpPr>
          <p:cNvPr id="8" name="テキスト ボックス 7">
            <a:extLst>
              <a:ext uri="{FF2B5EF4-FFF2-40B4-BE49-F238E27FC236}">
                <a16:creationId xmlns:a16="http://schemas.microsoft.com/office/drawing/2014/main" id="{978C5502-901E-F2CC-6F38-98FA3984C6DB}"/>
              </a:ext>
            </a:extLst>
          </p:cNvPr>
          <p:cNvSpPr txBox="1"/>
          <p:nvPr/>
        </p:nvSpPr>
        <p:spPr>
          <a:xfrm>
            <a:off x="601161" y="1283032"/>
            <a:ext cx="6149678" cy="369332"/>
          </a:xfrm>
          <a:prstGeom prst="rect">
            <a:avLst/>
          </a:prstGeom>
          <a:noFill/>
        </p:spPr>
        <p:txBody>
          <a:bodyPr wrap="square">
            <a:spAutoFit/>
          </a:bodyPr>
          <a:lstStyle/>
          <a:p>
            <a:r>
              <a:rPr kumimoji="1" lang="ja-JP" altLang="en-US" u="sng" dirty="0">
                <a:latin typeface="ＭＳ ゴシック" panose="020B0609070205080204" pitchFamily="49" charset="-128"/>
                <a:ea typeface="ＭＳ ゴシック" panose="020B0609070205080204" pitchFamily="49" charset="-128"/>
              </a:rPr>
              <a:t>①　ノウハウ構築</a:t>
            </a:r>
            <a:endParaRPr kumimoji="1" lang="en-US" altLang="ja-JP" u="sng"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480EF045-3569-9286-651C-25E8AE98D9A7}"/>
              </a:ext>
            </a:extLst>
          </p:cNvPr>
          <p:cNvSpPr txBox="1"/>
          <p:nvPr/>
        </p:nvSpPr>
        <p:spPr>
          <a:xfrm>
            <a:off x="765387" y="5697135"/>
            <a:ext cx="8031054" cy="575094"/>
          </a:xfrm>
          <a:prstGeom prst="rect">
            <a:avLst/>
          </a:prstGeom>
          <a:noFill/>
        </p:spPr>
        <p:txBody>
          <a:bodyPr wrap="square" rtlCol="0">
            <a:spAutoFit/>
          </a:bodyPr>
          <a:lstStyle/>
          <a:p>
            <a:pPr>
              <a:lnSpc>
                <a:spcPct val="120000"/>
              </a:lnSpc>
            </a:pPr>
            <a:r>
              <a:rPr kumimoji="1" lang="ja-JP" altLang="en-US" sz="1400" dirty="0">
                <a:latin typeface="ＭＳ ゴシック" panose="020B0609070205080204" pitchFamily="49" charset="-128"/>
                <a:ea typeface="ＭＳ ゴシック" panose="020B0609070205080204" pitchFamily="49" charset="-128"/>
              </a:rPr>
              <a:t>　越境</a:t>
            </a:r>
            <a:r>
              <a:rPr kumimoji="1" lang="en-US" altLang="ja-JP" sz="1400" dirty="0">
                <a:latin typeface="ＭＳ ゴシック" panose="020B0609070205080204" pitchFamily="49" charset="-128"/>
                <a:ea typeface="ＭＳ ゴシック" panose="020B0609070205080204" pitchFamily="49" charset="-128"/>
              </a:rPr>
              <a:t>EC</a:t>
            </a:r>
            <a:r>
              <a:rPr kumimoji="1" lang="ja-JP" altLang="en-US" sz="1400" dirty="0">
                <a:latin typeface="ＭＳ ゴシック" panose="020B0609070205080204" pitchFamily="49" charset="-128"/>
                <a:ea typeface="ＭＳ ゴシック" panose="020B0609070205080204" pitchFamily="49" charset="-128"/>
              </a:rPr>
              <a:t>の全容、海外</a:t>
            </a:r>
            <a:r>
              <a:rPr kumimoji="1" lang="en-US" altLang="ja-JP" sz="1400" dirty="0">
                <a:latin typeface="ＭＳ ゴシック" panose="020B0609070205080204" pitchFamily="49" charset="-128"/>
                <a:ea typeface="ＭＳ ゴシック" panose="020B0609070205080204" pitchFamily="49" charset="-128"/>
              </a:rPr>
              <a:t>Amazon</a:t>
            </a:r>
            <a:r>
              <a:rPr kumimoji="1" lang="ja-JP" altLang="en-US" sz="1400" dirty="0">
                <a:latin typeface="ＭＳ ゴシック" panose="020B0609070205080204" pitchFamily="49" charset="-128"/>
                <a:ea typeface="ＭＳ ゴシック" panose="020B0609070205080204" pitchFamily="49" charset="-128"/>
              </a:rPr>
              <a:t>の基礎知識をベースに、</a:t>
            </a:r>
            <a:r>
              <a:rPr kumimoji="1" lang="en-US" altLang="ja-JP" sz="1400" dirty="0">
                <a:highlight>
                  <a:srgbClr val="FFFF00"/>
                </a:highlight>
                <a:latin typeface="ＭＳ ゴシック" panose="020B0609070205080204" pitchFamily="49" charset="-128"/>
                <a:ea typeface="ＭＳ ゴシック" panose="020B0609070205080204" pitchFamily="49" charset="-128"/>
              </a:rPr>
              <a:t>200</a:t>
            </a:r>
            <a:r>
              <a:rPr kumimoji="1" lang="ja-JP" altLang="en-US" sz="1400" dirty="0">
                <a:highlight>
                  <a:srgbClr val="FFFF00"/>
                </a:highlight>
                <a:latin typeface="ＭＳ ゴシック" panose="020B0609070205080204" pitchFamily="49" charset="-128"/>
                <a:ea typeface="ＭＳ ゴシック" panose="020B0609070205080204" pitchFamily="49" charset="-128"/>
              </a:rPr>
              <a:t>ページを超える</a:t>
            </a:r>
            <a:r>
              <a:rPr kumimoji="1" lang="en-US" altLang="ja-JP" sz="1400" dirty="0">
                <a:highlight>
                  <a:srgbClr val="FFFF00"/>
                </a:highlight>
                <a:latin typeface="ＭＳ ゴシック" panose="020B0609070205080204" pitchFamily="49" charset="-128"/>
                <a:ea typeface="ＭＳ ゴシック" panose="020B0609070205080204" pitchFamily="49" charset="-128"/>
              </a:rPr>
              <a:t>Amazon</a:t>
            </a:r>
            <a:r>
              <a:rPr kumimoji="1" lang="ja-JP" altLang="en-US" sz="1400" dirty="0">
                <a:highlight>
                  <a:srgbClr val="FFFF00"/>
                </a:highlight>
                <a:latin typeface="ＭＳ ゴシック" panose="020B0609070205080204" pitchFamily="49" charset="-128"/>
                <a:ea typeface="ＭＳ ゴシック" panose="020B0609070205080204" pitchFamily="49" charset="-128"/>
              </a:rPr>
              <a:t>販売におけるノウハウを構築</a:t>
            </a:r>
            <a:r>
              <a:rPr kumimoji="1" lang="ja-JP" altLang="en-US" sz="1400" dirty="0">
                <a:latin typeface="ＭＳ ゴシック" panose="020B0609070205080204" pitchFamily="49" charset="-128"/>
                <a:ea typeface="ＭＳ ゴシック" panose="020B0609070205080204" pitchFamily="49" charset="-128"/>
              </a:rPr>
              <a:t>する事が出来た。</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2C42E110-4DB5-30A6-26D0-CD90E2A471FE}"/>
              </a:ext>
            </a:extLst>
          </p:cNvPr>
          <p:cNvSpPr txBox="1"/>
          <p:nvPr/>
        </p:nvSpPr>
        <p:spPr>
          <a:xfrm>
            <a:off x="663004" y="5242469"/>
            <a:ext cx="6149678" cy="369332"/>
          </a:xfrm>
          <a:prstGeom prst="rect">
            <a:avLst/>
          </a:prstGeom>
          <a:noFill/>
        </p:spPr>
        <p:txBody>
          <a:bodyPr wrap="square">
            <a:spAutoFit/>
          </a:bodyPr>
          <a:lstStyle/>
          <a:p>
            <a:r>
              <a:rPr kumimoji="1" lang="ja-JP" altLang="en-US" u="sng" dirty="0">
                <a:latin typeface="ＭＳ ゴシック" panose="020B0609070205080204" pitchFamily="49" charset="-128"/>
                <a:ea typeface="ＭＳ ゴシック" panose="020B0609070205080204" pitchFamily="49" charset="-128"/>
              </a:rPr>
              <a:t>③　一般化される</a:t>
            </a:r>
            <a:r>
              <a:rPr kumimoji="1" lang="ja-JP" altLang="en-US" u="sng" dirty="0">
                <a:solidFill>
                  <a:schemeClr val="tx1"/>
                </a:solidFill>
                <a:latin typeface="ＭＳ ゴシック" panose="020B0609070205080204" pitchFamily="49" charset="-128"/>
                <a:ea typeface="ＭＳ ゴシック" panose="020B0609070205080204" pitchFamily="49" charset="-128"/>
              </a:rPr>
              <a:t>ノウハウ資料の作成</a:t>
            </a:r>
            <a:r>
              <a:rPr kumimoji="1" lang="ja-JP" altLang="en-US" u="sng" dirty="0">
                <a:latin typeface="ＭＳ ゴシック" panose="020B0609070205080204" pitchFamily="49" charset="-128"/>
                <a:ea typeface="ＭＳ ゴシック" panose="020B0609070205080204" pitchFamily="49" charset="-128"/>
              </a:rPr>
              <a:t>　</a:t>
            </a:r>
            <a:endParaRPr kumimoji="1" lang="en-US" altLang="ja-JP" u="sng"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36829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719F2-1DE7-6A1A-515B-5628C21F7E31}"/>
            </a:ext>
          </a:extLst>
        </p:cNvPr>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869857F3-7C88-535C-F4AA-FA54657FDEC5}"/>
              </a:ext>
            </a:extLst>
          </p:cNvPr>
          <p:cNvGrpSpPr/>
          <p:nvPr/>
        </p:nvGrpSpPr>
        <p:grpSpPr>
          <a:xfrm>
            <a:off x="0" y="128885"/>
            <a:ext cx="9906000" cy="542563"/>
            <a:chOff x="0" y="1382745"/>
            <a:chExt cx="9906000" cy="542563"/>
          </a:xfrm>
          <a:solidFill>
            <a:srgbClr val="002060"/>
          </a:solidFill>
        </p:grpSpPr>
        <p:sp>
          <p:nvSpPr>
            <p:cNvPr id="5" name="正方形/長方形 4">
              <a:extLst>
                <a:ext uri="{FF2B5EF4-FFF2-40B4-BE49-F238E27FC236}">
                  <a16:creationId xmlns:a16="http://schemas.microsoft.com/office/drawing/2014/main" id="{699FE133-85CB-1FE2-98C8-AAC6E1E90300}"/>
                </a:ext>
              </a:extLst>
            </p:cNvPr>
            <p:cNvSpPr/>
            <p:nvPr/>
          </p:nvSpPr>
          <p:spPr>
            <a:xfrm>
              <a:off x="0" y="1382745"/>
              <a:ext cx="9906000" cy="142999"/>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6" name="正方形/長方形 5">
              <a:extLst>
                <a:ext uri="{FF2B5EF4-FFF2-40B4-BE49-F238E27FC236}">
                  <a16:creationId xmlns:a16="http://schemas.microsoft.com/office/drawing/2014/main" id="{187D79B3-32E9-147F-DDAA-0B4DAD329781}"/>
                </a:ext>
              </a:extLst>
            </p:cNvPr>
            <p:cNvSpPr/>
            <p:nvPr/>
          </p:nvSpPr>
          <p:spPr>
            <a:xfrm>
              <a:off x="0" y="1794468"/>
              <a:ext cx="9906000" cy="13084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4" name="正方形/長方形 3">
              <a:extLst>
                <a:ext uri="{FF2B5EF4-FFF2-40B4-BE49-F238E27FC236}">
                  <a16:creationId xmlns:a16="http://schemas.microsoft.com/office/drawing/2014/main" id="{6D34BB18-3FA5-E7D2-CE57-7D48506D9B69}"/>
                </a:ext>
              </a:extLst>
            </p:cNvPr>
            <p:cNvSpPr/>
            <p:nvPr/>
          </p:nvSpPr>
          <p:spPr>
            <a:xfrm>
              <a:off x="0" y="1397233"/>
              <a:ext cx="9906000" cy="50201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３．実証事業実施内容</a:t>
              </a:r>
              <a:endParaRPr kumimoji="0" lang="en-US" sz="2400" b="1" dirty="0">
                <a:solidFill>
                  <a:schemeClr val="bg1"/>
                </a:solidFill>
                <a:latin typeface="Century" pitchFamily="18" charset="0"/>
                <a:ea typeface="ＭＳ ゴシック" pitchFamily="49" charset="-128"/>
              </a:endParaRPr>
            </a:p>
          </p:txBody>
        </p:sp>
      </p:grpSp>
      <p:graphicFrame>
        <p:nvGraphicFramePr>
          <p:cNvPr id="15" name="グラフ 14">
            <a:extLst>
              <a:ext uri="{FF2B5EF4-FFF2-40B4-BE49-F238E27FC236}">
                <a16:creationId xmlns:a16="http://schemas.microsoft.com/office/drawing/2014/main" id="{D5BB1378-A4CF-DD98-270E-9020DDC07610}"/>
              </a:ext>
            </a:extLst>
          </p:cNvPr>
          <p:cNvGraphicFramePr>
            <a:graphicFrameLocks/>
          </p:cNvGraphicFramePr>
          <p:nvPr>
            <p:extLst>
              <p:ext uri="{D42A27DB-BD31-4B8C-83A1-F6EECF244321}">
                <p14:modId xmlns:p14="http://schemas.microsoft.com/office/powerpoint/2010/main" val="1594102501"/>
              </p:ext>
            </p:extLst>
          </p:nvPr>
        </p:nvGraphicFramePr>
        <p:xfrm>
          <a:off x="241768" y="3717086"/>
          <a:ext cx="9538493" cy="3012029"/>
        </p:xfrm>
        <a:graphic>
          <a:graphicData uri="http://schemas.openxmlformats.org/drawingml/2006/chart">
            <c:chart xmlns:c="http://schemas.openxmlformats.org/drawingml/2006/chart" xmlns:r="http://schemas.openxmlformats.org/officeDocument/2006/relationships" r:id="rId2"/>
          </a:graphicData>
        </a:graphic>
      </p:graphicFrame>
      <p:pic>
        <p:nvPicPr>
          <p:cNvPr id="16" name="図 15">
            <a:extLst>
              <a:ext uri="{FF2B5EF4-FFF2-40B4-BE49-F238E27FC236}">
                <a16:creationId xmlns:a16="http://schemas.microsoft.com/office/drawing/2014/main" id="{D383A90A-F9BA-8735-6BF9-16021A927602}"/>
              </a:ext>
            </a:extLst>
          </p:cNvPr>
          <p:cNvPicPr>
            <a:picLocks noChangeAspect="1"/>
          </p:cNvPicPr>
          <p:nvPr/>
        </p:nvPicPr>
        <p:blipFill>
          <a:blip r:embed="rId3"/>
          <a:stretch>
            <a:fillRect/>
          </a:stretch>
        </p:blipFill>
        <p:spPr>
          <a:xfrm>
            <a:off x="1305915" y="3059534"/>
            <a:ext cx="7107133" cy="646103"/>
          </a:xfrm>
          <a:prstGeom prst="rect">
            <a:avLst/>
          </a:prstGeom>
        </p:spPr>
      </p:pic>
      <p:sp>
        <p:nvSpPr>
          <p:cNvPr id="17" name="テキスト ボックス 16">
            <a:extLst>
              <a:ext uri="{FF2B5EF4-FFF2-40B4-BE49-F238E27FC236}">
                <a16:creationId xmlns:a16="http://schemas.microsoft.com/office/drawing/2014/main" id="{3A402988-C486-61A7-FF20-80E428901A9A}"/>
              </a:ext>
            </a:extLst>
          </p:cNvPr>
          <p:cNvSpPr txBox="1"/>
          <p:nvPr/>
        </p:nvSpPr>
        <p:spPr>
          <a:xfrm>
            <a:off x="668194" y="1671434"/>
            <a:ext cx="9074545" cy="1077218"/>
          </a:xfrm>
          <a:prstGeom prst="rect">
            <a:avLst/>
          </a:prstGeom>
          <a:noFill/>
        </p:spPr>
        <p:txBody>
          <a:bodyPr wrap="square">
            <a:spAutoFit/>
          </a:bodyP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　日本人・アジア系の人種構成比の</a:t>
            </a:r>
            <a:r>
              <a:rPr kumimoji="1" lang="ja-JP" altLang="en-US" sz="1600" dirty="0">
                <a:latin typeface="ＭＳ ゴシック" panose="020B0609070205080204" pitchFamily="49" charset="-128"/>
                <a:ea typeface="ＭＳ ゴシック" panose="020B0609070205080204" pitchFamily="49" charset="-128"/>
              </a:rPr>
              <a:t>エリアからの受注もあった。</a:t>
            </a:r>
            <a:r>
              <a:rPr kumimoji="1" lang="ja-JP" altLang="en-US" sz="1600" dirty="0">
                <a:solidFill>
                  <a:schemeClr val="tx1"/>
                </a:solidFill>
                <a:latin typeface="ＭＳ ゴシック" panose="020B0609070205080204" pitchFamily="49" charset="-128"/>
                <a:ea typeface="ＭＳ ゴシック" panose="020B0609070205080204" pitchFamily="49" charset="-128"/>
              </a:rPr>
              <a:t>実績が少ないものの、売上州別構成比が全米州別人種構成比にも類似</a:t>
            </a:r>
            <a:r>
              <a:rPr kumimoji="1" lang="ja-JP" altLang="en-US" sz="1600" dirty="0">
                <a:latin typeface="ＭＳ ゴシック" panose="020B0609070205080204" pitchFamily="49" charset="-128"/>
                <a:ea typeface="ＭＳ ゴシック" panose="020B0609070205080204" pitchFamily="49" charset="-128"/>
              </a:rPr>
              <a:t>傾向にあるため</a:t>
            </a:r>
            <a:r>
              <a:rPr kumimoji="1" lang="ja-JP" altLang="en-US" sz="1600" dirty="0">
                <a:solidFill>
                  <a:schemeClr val="tx1"/>
                </a:solidFill>
                <a:latin typeface="ＭＳ ゴシック" panose="020B0609070205080204" pitchFamily="49" charset="-128"/>
                <a:ea typeface="ＭＳ ゴシック" panose="020B0609070205080204" pitchFamily="49" charset="-128"/>
              </a:rPr>
              <a:t>、全人種からの購入が想定された。従って</a:t>
            </a:r>
            <a:r>
              <a:rPr kumimoji="1" lang="ja-JP" altLang="en-US" sz="1600" dirty="0">
                <a:latin typeface="ＭＳ ゴシック" panose="020B0609070205080204" pitchFamily="49" charset="-128"/>
                <a:ea typeface="ＭＳ ゴシック" panose="020B0609070205080204" pitchFamily="49" charset="-128"/>
              </a:rPr>
              <a:t>米国</a:t>
            </a:r>
            <a:r>
              <a:rPr kumimoji="1" lang="ja-JP" altLang="en-US" sz="1600" dirty="0">
                <a:solidFill>
                  <a:schemeClr val="tx1"/>
                </a:solidFill>
                <a:latin typeface="ＭＳ ゴシック" panose="020B0609070205080204" pitchFamily="49" charset="-128"/>
                <a:ea typeface="ＭＳ ゴシック" panose="020B0609070205080204" pitchFamily="49" charset="-128"/>
              </a:rPr>
              <a:t>向けの一般貿易の輸出開始時では基本的に日系およびアジア系中心だが</a:t>
            </a:r>
            <a:r>
              <a:rPr kumimoji="1" lang="en-US" altLang="ja-JP" sz="1600" dirty="0">
                <a:solidFill>
                  <a:schemeClr val="tx1"/>
                </a:solidFill>
                <a:latin typeface="ＭＳ ゴシック" panose="020B0609070205080204" pitchFamily="49" charset="-128"/>
                <a:ea typeface="ＭＳ ゴシック" panose="020B0609070205080204" pitchFamily="49" charset="-128"/>
              </a:rPr>
              <a:t>Amazon</a:t>
            </a:r>
            <a:r>
              <a:rPr kumimoji="1" lang="ja-JP" altLang="en-US" sz="1600" dirty="0">
                <a:solidFill>
                  <a:schemeClr val="tx1"/>
                </a:solidFill>
                <a:latin typeface="ＭＳ ゴシック" panose="020B0609070205080204" pitchFamily="49" charset="-128"/>
                <a:ea typeface="ＭＳ ゴシック" panose="020B0609070205080204" pitchFamily="49" charset="-128"/>
              </a:rPr>
              <a:t>では販売当初から全人種へのマーケティングが可能と想定された。</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9" name="テキスト ボックス 18">
            <a:extLst>
              <a:ext uri="{FF2B5EF4-FFF2-40B4-BE49-F238E27FC236}">
                <a16:creationId xmlns:a16="http://schemas.microsoft.com/office/drawing/2014/main" id="{55C80F30-C4A0-AB37-DB74-D59C5B828282}"/>
              </a:ext>
            </a:extLst>
          </p:cNvPr>
          <p:cNvSpPr txBox="1"/>
          <p:nvPr/>
        </p:nvSpPr>
        <p:spPr>
          <a:xfrm>
            <a:off x="285751" y="1081498"/>
            <a:ext cx="5000624" cy="400110"/>
          </a:xfrm>
          <a:prstGeom prst="rect">
            <a:avLst/>
          </a:prstGeom>
          <a:noFill/>
        </p:spPr>
        <p:txBody>
          <a:bodyPr wrap="square">
            <a:spAutoFit/>
          </a:bodyPr>
          <a:lstStyle/>
          <a:p>
            <a:r>
              <a:rPr kumimoji="1" lang="en-US" altLang="ja-JP" sz="2000" dirty="0">
                <a:latin typeface="ＭＳ ゴシック" panose="020B0609070205080204" pitchFamily="49" charset="-128"/>
                <a:ea typeface="ＭＳ ゴシック" panose="020B0609070205080204" pitchFamily="49" charset="-128"/>
              </a:rPr>
              <a:t>Amazon</a:t>
            </a:r>
            <a:r>
              <a:rPr kumimoji="1" lang="ja-JP" altLang="en-US" sz="2000" dirty="0">
                <a:latin typeface="ＭＳ ゴシック" panose="020B0609070205080204" pitchFamily="49" charset="-128"/>
                <a:ea typeface="ＭＳ ゴシック" panose="020B0609070205080204" pitchFamily="49" charset="-128"/>
              </a:rPr>
              <a:t>の販売商品</a:t>
            </a:r>
            <a:r>
              <a:rPr kumimoji="1" lang="en-US" altLang="ja-JP" sz="2000" dirty="0">
                <a:latin typeface="ＭＳ ゴシック" panose="020B0609070205080204" pitchFamily="49" charset="-128"/>
                <a:ea typeface="ＭＳ ゴシック" panose="020B0609070205080204" pitchFamily="49" charset="-128"/>
              </a:rPr>
              <a:t>/</a:t>
            </a:r>
            <a:r>
              <a:rPr kumimoji="1" lang="ja-JP" altLang="en-US" sz="2000" dirty="0">
                <a:latin typeface="ＭＳ ゴシック" panose="020B0609070205080204" pitchFamily="49" charset="-128"/>
                <a:ea typeface="ＭＳ ゴシック" panose="020B0609070205080204" pitchFamily="49" charset="-128"/>
              </a:rPr>
              <a:t>結果（州別）</a:t>
            </a:r>
          </a:p>
        </p:txBody>
      </p:sp>
      <p:sp>
        <p:nvSpPr>
          <p:cNvPr id="20" name="正方形/長方形 19">
            <a:extLst>
              <a:ext uri="{FF2B5EF4-FFF2-40B4-BE49-F238E27FC236}">
                <a16:creationId xmlns:a16="http://schemas.microsoft.com/office/drawing/2014/main" id="{419A7DB6-32A7-54B2-7AB1-17D45611023C}"/>
              </a:ext>
            </a:extLst>
          </p:cNvPr>
          <p:cNvSpPr/>
          <p:nvPr/>
        </p:nvSpPr>
        <p:spPr>
          <a:xfrm>
            <a:off x="285751" y="1031719"/>
            <a:ext cx="3693968" cy="49966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3812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483F2-3EF5-99EA-16FC-98072B1C5BDD}"/>
            </a:ext>
          </a:extLst>
        </p:cNvPr>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6525BC0D-0BE5-5CB5-AA31-B627264D2717}"/>
              </a:ext>
            </a:extLst>
          </p:cNvPr>
          <p:cNvGrpSpPr/>
          <p:nvPr/>
        </p:nvGrpSpPr>
        <p:grpSpPr>
          <a:xfrm>
            <a:off x="0" y="128885"/>
            <a:ext cx="9906000" cy="542563"/>
            <a:chOff x="0" y="1382745"/>
            <a:chExt cx="9906000" cy="542563"/>
          </a:xfrm>
          <a:solidFill>
            <a:srgbClr val="002060"/>
          </a:solidFill>
        </p:grpSpPr>
        <p:sp>
          <p:nvSpPr>
            <p:cNvPr id="5" name="正方形/長方形 4">
              <a:extLst>
                <a:ext uri="{FF2B5EF4-FFF2-40B4-BE49-F238E27FC236}">
                  <a16:creationId xmlns:a16="http://schemas.microsoft.com/office/drawing/2014/main" id="{1202A9B7-CEA5-19D7-42BB-D8AF8E925B91}"/>
                </a:ext>
              </a:extLst>
            </p:cNvPr>
            <p:cNvSpPr/>
            <p:nvPr/>
          </p:nvSpPr>
          <p:spPr>
            <a:xfrm>
              <a:off x="0" y="1382745"/>
              <a:ext cx="9906000" cy="142999"/>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6" name="正方形/長方形 5">
              <a:extLst>
                <a:ext uri="{FF2B5EF4-FFF2-40B4-BE49-F238E27FC236}">
                  <a16:creationId xmlns:a16="http://schemas.microsoft.com/office/drawing/2014/main" id="{B66AC092-4463-3582-8574-C4D41BE6264D}"/>
                </a:ext>
              </a:extLst>
            </p:cNvPr>
            <p:cNvSpPr/>
            <p:nvPr/>
          </p:nvSpPr>
          <p:spPr>
            <a:xfrm>
              <a:off x="0" y="1794468"/>
              <a:ext cx="9906000" cy="13084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4" name="正方形/長方形 3">
              <a:extLst>
                <a:ext uri="{FF2B5EF4-FFF2-40B4-BE49-F238E27FC236}">
                  <a16:creationId xmlns:a16="http://schemas.microsoft.com/office/drawing/2014/main" id="{C9920BC1-2328-3E30-583B-193219F3C63D}"/>
                </a:ext>
              </a:extLst>
            </p:cNvPr>
            <p:cNvSpPr/>
            <p:nvPr/>
          </p:nvSpPr>
          <p:spPr>
            <a:xfrm>
              <a:off x="0" y="1397233"/>
              <a:ext cx="9906000" cy="50201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３．実証事業実施内容</a:t>
              </a:r>
              <a:endParaRPr kumimoji="0" lang="en-US" sz="2400" b="1" dirty="0">
                <a:solidFill>
                  <a:schemeClr val="bg1"/>
                </a:solidFill>
                <a:latin typeface="Century" pitchFamily="18" charset="0"/>
                <a:ea typeface="ＭＳ ゴシック" pitchFamily="49" charset="-128"/>
              </a:endParaRPr>
            </a:p>
          </p:txBody>
        </p:sp>
      </p:grpSp>
      <p:sp>
        <p:nvSpPr>
          <p:cNvPr id="19" name="テキスト ボックス 18">
            <a:extLst>
              <a:ext uri="{FF2B5EF4-FFF2-40B4-BE49-F238E27FC236}">
                <a16:creationId xmlns:a16="http://schemas.microsoft.com/office/drawing/2014/main" id="{1EBB620C-1E0F-7BBA-FCB4-6149BAD85373}"/>
              </a:ext>
            </a:extLst>
          </p:cNvPr>
          <p:cNvSpPr txBox="1"/>
          <p:nvPr/>
        </p:nvSpPr>
        <p:spPr>
          <a:xfrm>
            <a:off x="285751" y="1081498"/>
            <a:ext cx="3408217" cy="400110"/>
          </a:xfrm>
          <a:prstGeom prst="rect">
            <a:avLst/>
          </a:prstGeom>
          <a:noFill/>
        </p:spPr>
        <p:txBody>
          <a:bodyPr wrap="square">
            <a:spAutoFit/>
          </a:bodyPr>
          <a:lstStyle/>
          <a:p>
            <a:r>
              <a:rPr kumimoji="1" lang="ja-JP" altLang="en-US" sz="2000" dirty="0">
                <a:latin typeface="ＭＳ ゴシック" panose="020B0609070205080204" pitchFamily="49" charset="-128"/>
                <a:ea typeface="ＭＳ ゴシック" panose="020B0609070205080204" pitchFamily="49" charset="-128"/>
              </a:rPr>
              <a:t>ノウハウ資料（一部抜粋）</a:t>
            </a:r>
          </a:p>
        </p:txBody>
      </p:sp>
      <p:pic>
        <p:nvPicPr>
          <p:cNvPr id="2" name="図 1">
            <a:extLst>
              <a:ext uri="{FF2B5EF4-FFF2-40B4-BE49-F238E27FC236}">
                <a16:creationId xmlns:a16="http://schemas.microsoft.com/office/drawing/2014/main" id="{56AD1CB8-8E36-7F21-DDE0-57AC8F7FBD30}"/>
              </a:ext>
            </a:extLst>
          </p:cNvPr>
          <p:cNvPicPr>
            <a:picLocks noChangeAspect="1"/>
          </p:cNvPicPr>
          <p:nvPr/>
        </p:nvPicPr>
        <p:blipFill>
          <a:blip r:embed="rId2"/>
          <a:stretch>
            <a:fillRect/>
          </a:stretch>
        </p:blipFill>
        <p:spPr>
          <a:xfrm>
            <a:off x="1301131" y="1995339"/>
            <a:ext cx="7303738" cy="4483716"/>
          </a:xfrm>
          <a:prstGeom prst="rect">
            <a:avLst/>
          </a:prstGeom>
        </p:spPr>
      </p:pic>
      <p:sp>
        <p:nvSpPr>
          <p:cNvPr id="3" name="正方形/長方形 2">
            <a:extLst>
              <a:ext uri="{FF2B5EF4-FFF2-40B4-BE49-F238E27FC236}">
                <a16:creationId xmlns:a16="http://schemas.microsoft.com/office/drawing/2014/main" id="{5CBE0F28-37CC-6589-E3E7-D22B2863CDD4}"/>
              </a:ext>
            </a:extLst>
          </p:cNvPr>
          <p:cNvSpPr/>
          <p:nvPr/>
        </p:nvSpPr>
        <p:spPr>
          <a:xfrm>
            <a:off x="285751" y="1031719"/>
            <a:ext cx="3693968" cy="49966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88210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6659B9-C7AF-79E8-3562-11F9106DA7F1}"/>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C10C0-206D-BD3E-7C60-D5B947C6CD1D}"/>
              </a:ext>
            </a:extLst>
          </p:cNvPr>
          <p:cNvGrpSpPr/>
          <p:nvPr/>
        </p:nvGrpSpPr>
        <p:grpSpPr>
          <a:xfrm>
            <a:off x="0" y="128885"/>
            <a:ext cx="9906000" cy="542563"/>
            <a:chOff x="0" y="1382745"/>
            <a:chExt cx="9906000" cy="542563"/>
          </a:xfrm>
          <a:solidFill>
            <a:srgbClr val="002060"/>
          </a:solidFill>
        </p:grpSpPr>
        <p:sp>
          <p:nvSpPr>
            <p:cNvPr id="3" name="正方形/長方形 2">
              <a:extLst>
                <a:ext uri="{FF2B5EF4-FFF2-40B4-BE49-F238E27FC236}">
                  <a16:creationId xmlns:a16="http://schemas.microsoft.com/office/drawing/2014/main" id="{37C54FB9-381B-7078-85A2-61628CA4923B}"/>
                </a:ext>
              </a:extLst>
            </p:cNvPr>
            <p:cNvSpPr/>
            <p:nvPr/>
          </p:nvSpPr>
          <p:spPr>
            <a:xfrm>
              <a:off x="0" y="1382745"/>
              <a:ext cx="9906000" cy="142999"/>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7" name="正方形/長方形 6">
              <a:extLst>
                <a:ext uri="{FF2B5EF4-FFF2-40B4-BE49-F238E27FC236}">
                  <a16:creationId xmlns:a16="http://schemas.microsoft.com/office/drawing/2014/main" id="{8F2B3EE5-A3A9-6380-7077-4A0E9AA1D2B4}"/>
                </a:ext>
              </a:extLst>
            </p:cNvPr>
            <p:cNvSpPr/>
            <p:nvPr/>
          </p:nvSpPr>
          <p:spPr>
            <a:xfrm>
              <a:off x="0" y="1794468"/>
              <a:ext cx="9906000" cy="13084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8" name="正方形/長方形 7">
              <a:extLst>
                <a:ext uri="{FF2B5EF4-FFF2-40B4-BE49-F238E27FC236}">
                  <a16:creationId xmlns:a16="http://schemas.microsoft.com/office/drawing/2014/main" id="{033E4890-72CC-4827-0153-BFFE5CA4CAC6}"/>
                </a:ext>
              </a:extLst>
            </p:cNvPr>
            <p:cNvSpPr/>
            <p:nvPr/>
          </p:nvSpPr>
          <p:spPr>
            <a:xfrm>
              <a:off x="0" y="1397233"/>
              <a:ext cx="9906000" cy="50201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４．実証事業の効果及び課題</a:t>
              </a:r>
              <a:endParaRPr kumimoji="0" lang="en-US" sz="2400" b="1" dirty="0">
                <a:solidFill>
                  <a:schemeClr val="bg1"/>
                </a:solidFill>
                <a:latin typeface="Century" pitchFamily="18" charset="0"/>
                <a:ea typeface="ＭＳ ゴシック" pitchFamily="49" charset="-128"/>
              </a:endParaRPr>
            </a:p>
          </p:txBody>
        </p:sp>
      </p:grpSp>
      <p:sp>
        <p:nvSpPr>
          <p:cNvPr id="9" name="テキスト ボックス 8">
            <a:extLst>
              <a:ext uri="{FF2B5EF4-FFF2-40B4-BE49-F238E27FC236}">
                <a16:creationId xmlns:a16="http://schemas.microsoft.com/office/drawing/2014/main" id="{CF1C2417-719A-5F64-781A-51E685EF769C}"/>
              </a:ext>
            </a:extLst>
          </p:cNvPr>
          <p:cNvSpPr txBox="1"/>
          <p:nvPr/>
        </p:nvSpPr>
        <p:spPr>
          <a:xfrm>
            <a:off x="999028" y="4191508"/>
            <a:ext cx="8031054" cy="1212704"/>
          </a:xfrm>
          <a:prstGeom prst="rect">
            <a:avLst/>
          </a:prstGeom>
          <a:noFill/>
        </p:spPr>
        <p:txBody>
          <a:bodyPr wrap="square" rtlCol="0">
            <a:spAutoFit/>
          </a:bodyPr>
          <a:lstStyle/>
          <a:p>
            <a:pPr>
              <a:lnSpc>
                <a:spcPct val="120000"/>
              </a:lnSpc>
            </a:pP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3</a:t>
            </a:r>
            <a:r>
              <a:rPr kumimoji="1" lang="ja-JP" altLang="en-US" sz="1400" dirty="0">
                <a:latin typeface="ＭＳ ゴシック" panose="020B0609070205080204" pitchFamily="49" charset="-128"/>
                <a:ea typeface="ＭＳ ゴシック" panose="020B0609070205080204" pitchFamily="49" charset="-128"/>
              </a:rPr>
              <a:t>社</a:t>
            </a:r>
            <a:r>
              <a:rPr kumimoji="1" lang="en-US" altLang="ja-JP" sz="1400" dirty="0">
                <a:latin typeface="ＭＳ ゴシック" panose="020B0609070205080204" pitchFamily="49" charset="-128"/>
                <a:ea typeface="ＭＳ ゴシック" panose="020B0609070205080204" pitchFamily="49" charset="-128"/>
              </a:rPr>
              <a:t>10</a:t>
            </a:r>
            <a:r>
              <a:rPr kumimoji="1" lang="ja-JP" altLang="en-US" sz="1400" dirty="0">
                <a:latin typeface="ＭＳ ゴシック" panose="020B0609070205080204" pitchFamily="49" charset="-128"/>
                <a:ea typeface="ＭＳ ゴシック" panose="020B0609070205080204" pitchFamily="49" charset="-128"/>
              </a:rPr>
              <a:t>商品の出品を行い調査に資する販売を行った結果、総売上</a:t>
            </a:r>
            <a:r>
              <a:rPr kumimoji="1" lang="en-US" altLang="ja-JP" sz="1400" dirty="0">
                <a:latin typeface="ＭＳ ゴシック" panose="020B0609070205080204" pitchFamily="49" charset="-128"/>
                <a:ea typeface="ＭＳ ゴシック" panose="020B0609070205080204" pitchFamily="49" charset="-128"/>
              </a:rPr>
              <a:t>$6290.07</a:t>
            </a:r>
            <a:r>
              <a:rPr kumimoji="1" lang="ja-JP" altLang="en-US" sz="1400" dirty="0">
                <a:latin typeface="ＭＳ ゴシック" panose="020B0609070205080204" pitchFamily="49" charset="-128"/>
                <a:ea typeface="ＭＳ ゴシック" panose="020B0609070205080204" pitchFamily="49" charset="-128"/>
              </a:rPr>
              <a:t>（総販売個数</a:t>
            </a:r>
            <a:r>
              <a:rPr kumimoji="1" lang="en-US" altLang="ja-JP" sz="1400" dirty="0">
                <a:latin typeface="ＭＳ ゴシック" panose="020B0609070205080204" pitchFamily="49" charset="-128"/>
                <a:ea typeface="ＭＳ ゴシック" panose="020B0609070205080204" pitchFamily="49" charset="-128"/>
              </a:rPr>
              <a:t>:265</a:t>
            </a:r>
            <a:r>
              <a:rPr kumimoji="1" lang="ja-JP" altLang="en-US" sz="1400" dirty="0">
                <a:latin typeface="ＭＳ ゴシック" panose="020B0609070205080204" pitchFamily="49" charset="-128"/>
                <a:ea typeface="ＭＳ ゴシック" panose="020B0609070205080204" pitchFamily="49" charset="-128"/>
              </a:rPr>
              <a:t>個）を得た。その中で</a:t>
            </a:r>
            <a:r>
              <a:rPr kumimoji="1" lang="en-US" altLang="ja-JP" sz="1400" dirty="0">
                <a:latin typeface="ＭＳ ゴシック" panose="020B0609070205080204" pitchFamily="49" charset="-128"/>
                <a:ea typeface="ＭＳ ゴシック" panose="020B0609070205080204" pitchFamily="49" charset="-128"/>
              </a:rPr>
              <a:t>35</a:t>
            </a:r>
            <a:r>
              <a:rPr kumimoji="1" lang="ja-JP" altLang="en-US" sz="1400" dirty="0">
                <a:latin typeface="ＭＳ ゴシック" panose="020B0609070205080204" pitchFamily="49" charset="-128"/>
                <a:ea typeface="ＭＳ ゴシック" panose="020B0609070205080204" pitchFamily="49" charset="-128"/>
              </a:rPr>
              <a:t>州に対して</a:t>
            </a:r>
            <a:r>
              <a:rPr kumimoji="1" lang="en-US" altLang="ja-JP" sz="1400" dirty="0">
                <a:latin typeface="ＭＳ ゴシック" panose="020B0609070205080204" pitchFamily="49" charset="-128"/>
                <a:ea typeface="ＭＳ ゴシック" panose="020B0609070205080204" pitchFamily="49" charset="-128"/>
              </a:rPr>
              <a:t>228</a:t>
            </a:r>
            <a:r>
              <a:rPr kumimoji="1" lang="ja-JP" altLang="en-US" sz="1400" dirty="0">
                <a:latin typeface="ＭＳ ゴシック" panose="020B0609070205080204" pitchFamily="49" charset="-128"/>
                <a:ea typeface="ＭＳ ゴシック" panose="020B0609070205080204" pitchFamily="49" charset="-128"/>
              </a:rPr>
              <a:t>人への販売に繋げる事が出来た。また展示会やマーケット調査を通じネット販売と小売店販売における顧客層の違いやマーケティングの違いを感じる事が出来た。</a:t>
            </a:r>
            <a:endParaRPr kumimoji="1" lang="en-US" altLang="ja-JP" sz="1400" dirty="0">
              <a:latin typeface="ＭＳ ゴシック" panose="020B0609070205080204" pitchFamily="49" charset="-128"/>
              <a:ea typeface="ＭＳ ゴシック" panose="020B0609070205080204" pitchFamily="49" charset="-128"/>
            </a:endParaRPr>
          </a:p>
          <a:p>
            <a:pPr>
              <a:lnSpc>
                <a:spcPct val="120000"/>
              </a:lnSpc>
            </a:pP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英国向けは人員不足により対応できなかった</a:t>
            </a:r>
            <a:endParaRPr kumimoji="1" lang="en-US" altLang="ja-JP" sz="1000" dirty="0">
              <a:latin typeface="ＭＳ ゴシック" panose="020B0609070205080204" pitchFamily="49" charset="-128"/>
              <a:ea typeface="ＭＳ ゴシック" panose="020B0609070205080204" pitchFamily="49" charset="-128"/>
            </a:endParaRPr>
          </a:p>
          <a:p>
            <a:pPr>
              <a:lnSpc>
                <a:spcPct val="120000"/>
              </a:lnSpc>
            </a:pPr>
            <a:r>
              <a:rPr kumimoji="1" lang="en-US" altLang="ja-JP" sz="1000" dirty="0">
                <a:latin typeface="ＭＳ ゴシック" panose="020B0609070205080204" pitchFamily="49" charset="-128"/>
                <a:ea typeface="ＭＳ ゴシック" panose="020B0609070205080204" pitchFamily="49" charset="-128"/>
              </a:rPr>
              <a:t>※$1/141.03</a:t>
            </a:r>
            <a:r>
              <a:rPr kumimoji="1" lang="ja-JP" altLang="en-US" sz="1000" dirty="0">
                <a:latin typeface="ＭＳ ゴシック" panose="020B0609070205080204" pitchFamily="49" charset="-128"/>
                <a:ea typeface="ＭＳ ゴシック" panose="020B0609070205080204" pitchFamily="49" charset="-128"/>
              </a:rPr>
              <a:t>円</a:t>
            </a:r>
            <a:r>
              <a:rPr kumimoji="1" lang="en-US" altLang="ja-JP" sz="1000" dirty="0">
                <a:latin typeface="ＭＳ ゴシック" panose="020B0609070205080204" pitchFamily="49" charset="-128"/>
                <a:ea typeface="ＭＳ ゴシック" panose="020B0609070205080204" pitchFamily="49" charset="-128"/>
              </a:rPr>
              <a:t>(2023</a:t>
            </a:r>
            <a:r>
              <a:rPr kumimoji="1" lang="ja-JP" altLang="en-US" sz="1000" dirty="0">
                <a:latin typeface="ＭＳ ゴシック" panose="020B0609070205080204" pitchFamily="49" charset="-128"/>
                <a:ea typeface="ＭＳ ゴシック" panose="020B0609070205080204" pitchFamily="49" charset="-128"/>
              </a:rPr>
              <a:t>年</a:t>
            </a:r>
            <a:r>
              <a:rPr kumimoji="1" lang="en-US" altLang="ja-JP" sz="1000" dirty="0">
                <a:latin typeface="ＭＳ ゴシック" panose="020B0609070205080204" pitchFamily="49" charset="-128"/>
                <a:ea typeface="ＭＳ ゴシック" panose="020B0609070205080204" pitchFamily="49" charset="-128"/>
              </a:rPr>
              <a:t>12</a:t>
            </a:r>
            <a:r>
              <a:rPr kumimoji="1" lang="ja-JP" altLang="en-US" sz="1000" dirty="0">
                <a:latin typeface="ＭＳ ゴシック" panose="020B0609070205080204" pitchFamily="49" charset="-128"/>
                <a:ea typeface="ＭＳ ゴシック" panose="020B0609070205080204" pitchFamily="49" charset="-128"/>
              </a:rPr>
              <a:t>月</a:t>
            </a:r>
            <a:r>
              <a:rPr kumimoji="1" lang="en-US" altLang="ja-JP" sz="1000" dirty="0">
                <a:latin typeface="ＭＳ ゴシック" panose="020B0609070205080204" pitchFamily="49" charset="-128"/>
                <a:ea typeface="ＭＳ ゴシック" panose="020B0609070205080204" pitchFamily="49" charset="-128"/>
              </a:rPr>
              <a:t>31</a:t>
            </a:r>
            <a:r>
              <a:rPr kumimoji="1" lang="ja-JP" altLang="en-US" sz="1000" dirty="0">
                <a:latin typeface="ＭＳ ゴシック" panose="020B0609070205080204" pitchFamily="49" charset="-128"/>
                <a:ea typeface="ＭＳ ゴシック" panose="020B0609070205080204" pitchFamily="49" charset="-128"/>
              </a:rPr>
              <a:t>日レート</a:t>
            </a:r>
            <a:r>
              <a:rPr kumimoji="1" lang="en-US" altLang="ja-JP" sz="1000" dirty="0">
                <a:latin typeface="ＭＳ ゴシック" panose="020B0609070205080204" pitchFamily="49" charset="-128"/>
                <a:ea typeface="ＭＳ ゴシック" panose="020B0609070205080204" pitchFamily="49" charset="-128"/>
              </a:rPr>
              <a:t>)</a:t>
            </a:r>
          </a:p>
        </p:txBody>
      </p:sp>
      <p:sp>
        <p:nvSpPr>
          <p:cNvPr id="13" name="テキスト ボックス 12">
            <a:extLst>
              <a:ext uri="{FF2B5EF4-FFF2-40B4-BE49-F238E27FC236}">
                <a16:creationId xmlns:a16="http://schemas.microsoft.com/office/drawing/2014/main" id="{9351E92F-1270-7F58-3D5A-F674956CB886}"/>
              </a:ext>
            </a:extLst>
          </p:cNvPr>
          <p:cNvSpPr txBox="1"/>
          <p:nvPr/>
        </p:nvSpPr>
        <p:spPr>
          <a:xfrm>
            <a:off x="765735" y="3856142"/>
            <a:ext cx="6149678" cy="369332"/>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②　ノウハウ一般化のための実</a:t>
            </a:r>
            <a:r>
              <a:rPr kumimoji="1" lang="ja-JP" altLang="en-US" dirty="0">
                <a:solidFill>
                  <a:schemeClr val="tx1"/>
                </a:solidFill>
                <a:latin typeface="ＭＳ ゴシック" panose="020B0609070205080204" pitchFamily="49" charset="-128"/>
                <a:ea typeface="ＭＳ ゴシック" panose="020B0609070205080204" pitchFamily="49" charset="-128"/>
              </a:rPr>
              <a:t>販売</a:t>
            </a:r>
            <a:r>
              <a:rPr kumimoji="1" lang="en-US" altLang="ja-JP" dirty="0">
                <a:solidFill>
                  <a:schemeClr val="tx1"/>
                </a:solidFill>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調査</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482AE0B3-1FE7-B3FE-1C57-4049DF513ED6}"/>
              </a:ext>
            </a:extLst>
          </p:cNvPr>
          <p:cNvSpPr txBox="1"/>
          <p:nvPr/>
        </p:nvSpPr>
        <p:spPr>
          <a:xfrm>
            <a:off x="999028" y="2028755"/>
            <a:ext cx="8110063" cy="1609223"/>
          </a:xfrm>
          <a:prstGeom prst="rect">
            <a:avLst/>
          </a:prstGeom>
          <a:noFill/>
        </p:spPr>
        <p:txBody>
          <a:bodyPr wrap="square" rtlCol="0">
            <a:spAutoFit/>
          </a:bodyPr>
          <a:lstStyle/>
          <a:p>
            <a:pPr>
              <a:lnSpc>
                <a:spcPct val="120000"/>
              </a:lnSpc>
            </a:pPr>
            <a:r>
              <a:rPr kumimoji="1" lang="ja-JP" altLang="en-US" sz="1400" dirty="0">
                <a:latin typeface="ＭＳ ゴシック" panose="020B0609070205080204" pitchFamily="49" charset="-128"/>
                <a:ea typeface="ＭＳ ゴシック" panose="020B0609070205080204" pitchFamily="49" charset="-128"/>
              </a:rPr>
              <a:t>　商談手段を理解し合計</a:t>
            </a:r>
            <a:r>
              <a:rPr kumimoji="1" lang="en-US" altLang="ja-JP" sz="1400" dirty="0">
                <a:latin typeface="ＭＳ ゴシック" panose="020B0609070205080204" pitchFamily="49" charset="-128"/>
                <a:ea typeface="ＭＳ ゴシック" panose="020B0609070205080204" pitchFamily="49" charset="-128"/>
              </a:rPr>
              <a:t>21</a:t>
            </a:r>
            <a:r>
              <a:rPr kumimoji="1" lang="ja-JP" altLang="en-US" sz="1400" dirty="0">
                <a:latin typeface="ＭＳ ゴシック" panose="020B0609070205080204" pitchFamily="49" charset="-128"/>
                <a:ea typeface="ＭＳ ゴシック" panose="020B0609070205080204" pitchFamily="49" charset="-128"/>
              </a:rPr>
              <a:t>社への熊本県内企業にアプローチをした結果</a:t>
            </a:r>
            <a:r>
              <a:rPr kumimoji="1" lang="en-US" altLang="ja-JP" sz="1400" dirty="0">
                <a:latin typeface="ＭＳ ゴシック" panose="020B0609070205080204" pitchFamily="49" charset="-128"/>
                <a:ea typeface="ＭＳ ゴシック" panose="020B0609070205080204" pitchFamily="49" charset="-128"/>
              </a:rPr>
              <a:t>3</a:t>
            </a:r>
            <a:r>
              <a:rPr kumimoji="1" lang="ja-JP" altLang="en-US" sz="1400" dirty="0">
                <a:latin typeface="ＭＳ ゴシック" panose="020B0609070205080204" pitchFamily="49" charset="-128"/>
                <a:ea typeface="ＭＳ ゴシック" panose="020B0609070205080204" pitchFamily="49" charset="-128"/>
              </a:rPr>
              <a:t>社との契約を獲得した。</a:t>
            </a:r>
            <a:endParaRPr kumimoji="1" lang="en-US" altLang="ja-JP" sz="1400" dirty="0">
              <a:latin typeface="ＭＳ ゴシック" panose="020B0609070205080204" pitchFamily="49" charset="-128"/>
              <a:ea typeface="ＭＳ ゴシック" panose="020B0609070205080204" pitchFamily="49" charset="-128"/>
            </a:endParaRPr>
          </a:p>
          <a:p>
            <a:pPr>
              <a:lnSpc>
                <a:spcPct val="120000"/>
              </a:lnSpc>
            </a:pPr>
            <a:r>
              <a:rPr kumimoji="1" lang="ja-JP" altLang="en-US" sz="1400" dirty="0">
                <a:latin typeface="ＭＳ ゴシック" panose="020B0609070205080204" pitchFamily="49" charset="-128"/>
                <a:ea typeface="ＭＳ ゴシック" panose="020B0609070205080204" pitchFamily="49" charset="-128"/>
              </a:rPr>
              <a:t>アプローチ方法は</a:t>
            </a:r>
            <a:r>
              <a:rPr kumimoji="1" lang="en-US" altLang="ja-JP" sz="1400" dirty="0">
                <a:latin typeface="ＭＳ ゴシック" panose="020B0609070205080204" pitchFamily="49" charset="-128"/>
                <a:ea typeface="ＭＳ ゴシック" panose="020B0609070205080204" pitchFamily="49" charset="-128"/>
              </a:rPr>
              <a:t>HP</a:t>
            </a:r>
            <a:r>
              <a:rPr kumimoji="1" lang="ja-JP" altLang="en-US" sz="1400" dirty="0">
                <a:latin typeface="ＭＳ ゴシック" panose="020B0609070205080204" pitchFamily="49" charset="-128"/>
                <a:ea typeface="ＭＳ ゴシック" panose="020B0609070205080204" pitchFamily="49" charset="-128"/>
              </a:rPr>
              <a:t>からの問い合わせ及び電話、</a:t>
            </a:r>
            <a:r>
              <a:rPr kumimoji="1" lang="en-US" altLang="ja-JP" sz="1400" dirty="0">
                <a:latin typeface="ＭＳ ゴシック" panose="020B0609070205080204" pitchFamily="49" charset="-128"/>
                <a:ea typeface="ＭＳ ゴシック" panose="020B0609070205080204" pitchFamily="49" charset="-128"/>
              </a:rPr>
              <a:t>JETRO</a:t>
            </a:r>
            <a:r>
              <a:rPr kumimoji="1" lang="ja-JP" altLang="en-US" sz="1400" dirty="0">
                <a:latin typeface="ＭＳ ゴシック" panose="020B0609070205080204" pitchFamily="49" charset="-128"/>
                <a:ea typeface="ＭＳ ゴシック" panose="020B0609070205080204" pitchFamily="49" charset="-128"/>
              </a:rPr>
              <a:t>からの紹介および</a:t>
            </a:r>
            <a:r>
              <a:rPr kumimoji="1" lang="en-US" altLang="ja-JP" sz="1400" dirty="0">
                <a:latin typeface="ＭＳ ゴシック" panose="020B0609070205080204" pitchFamily="49" charset="-128"/>
                <a:ea typeface="ＭＳ ゴシック" panose="020B0609070205080204" pitchFamily="49" charset="-128"/>
              </a:rPr>
              <a:t>JAPAN</a:t>
            </a: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STREET</a:t>
            </a:r>
            <a:r>
              <a:rPr kumimoji="1" lang="ja-JP" altLang="en-US" sz="1400" dirty="0">
                <a:latin typeface="ＭＳ ゴシック" panose="020B0609070205080204" pitchFamily="49" charset="-128"/>
                <a:ea typeface="ＭＳ ゴシック" panose="020B0609070205080204" pitchFamily="49" charset="-128"/>
              </a:rPr>
              <a:t>からの打診を採用した。</a:t>
            </a:r>
            <a:r>
              <a:rPr kumimoji="1" lang="en-US" altLang="ja-JP" sz="1400" dirty="0">
                <a:latin typeface="ＭＳ ゴシック" panose="020B0609070205080204" pitchFamily="49" charset="-128"/>
                <a:ea typeface="ＭＳ ゴシック" panose="020B0609070205080204" pitchFamily="49" charset="-128"/>
              </a:rPr>
              <a:t> </a:t>
            </a:r>
            <a:r>
              <a:rPr kumimoji="1" lang="ja-JP" altLang="en-US" sz="1400" dirty="0">
                <a:latin typeface="ＭＳ ゴシック" panose="020B0609070205080204" pitchFamily="49" charset="-128"/>
                <a:ea typeface="ＭＳ ゴシック" panose="020B0609070205080204" pitchFamily="49" charset="-128"/>
              </a:rPr>
              <a:t>輸出意識が高い企業への打診以外からの契約は信頼度の観点から難しい（時間を要する）と想定された。</a:t>
            </a:r>
            <a:r>
              <a:rPr kumimoji="1" lang="en-US" altLang="ja-JP" sz="1400" dirty="0">
                <a:latin typeface="ＭＳ ゴシック" panose="020B0609070205080204" pitchFamily="49" charset="-128"/>
                <a:ea typeface="ＭＳ ゴシック" panose="020B0609070205080204" pitchFamily="49" charset="-128"/>
              </a:rPr>
              <a:t>Amazon</a:t>
            </a:r>
            <a:r>
              <a:rPr kumimoji="1" lang="ja-JP" altLang="en-US" sz="1400" dirty="0">
                <a:latin typeface="ＭＳ ゴシック" panose="020B0609070205080204" pitchFamily="49" charset="-128"/>
                <a:ea typeface="ＭＳ ゴシック" panose="020B0609070205080204" pitchFamily="49" charset="-128"/>
              </a:rPr>
              <a:t>市場と販売手法理解のため定例勉強会にてノウハウを習得し実販売</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調査に繋げた。</a:t>
            </a:r>
            <a:r>
              <a:rPr kumimoji="1" lang="en-US" altLang="ja-JP" sz="1400" dirty="0">
                <a:latin typeface="ＭＳ ゴシック" panose="020B0609070205080204" pitchFamily="49" charset="-128"/>
                <a:ea typeface="ＭＳ ゴシック" panose="020B0609070205080204" pitchFamily="49" charset="-128"/>
              </a:rPr>
              <a:t>Amazon</a:t>
            </a:r>
            <a:r>
              <a:rPr kumimoji="1" lang="ja-JP" altLang="en-US" sz="1400" dirty="0">
                <a:latin typeface="ＭＳ ゴシック" panose="020B0609070205080204" pitchFamily="49" charset="-128"/>
                <a:ea typeface="ＭＳ ゴシック" panose="020B0609070205080204" pitchFamily="49" charset="-128"/>
              </a:rPr>
              <a:t>の必要知識量と変化スピードが速く、最適な対応には専門担当者を</a:t>
            </a:r>
            <a:r>
              <a:rPr kumimoji="1" lang="en-US" altLang="ja-JP" sz="1400" dirty="0">
                <a:latin typeface="ＭＳ ゴシック" panose="020B0609070205080204" pitchFamily="49" charset="-128"/>
                <a:ea typeface="ＭＳ ゴシック" panose="020B0609070205080204" pitchFamily="49" charset="-128"/>
              </a:rPr>
              <a:t>1</a:t>
            </a:r>
            <a:r>
              <a:rPr kumimoji="1" lang="ja-JP" altLang="en-US" sz="1400" dirty="0">
                <a:latin typeface="ＭＳ ゴシック" panose="020B0609070205080204" pitchFamily="49" charset="-128"/>
                <a:ea typeface="ＭＳ ゴシック" panose="020B0609070205080204" pitchFamily="49" charset="-128"/>
              </a:rPr>
              <a:t>～</a:t>
            </a:r>
            <a:r>
              <a:rPr kumimoji="1" lang="en-US" altLang="ja-JP" sz="1400" dirty="0">
                <a:latin typeface="ＭＳ ゴシック" panose="020B0609070205080204" pitchFamily="49" charset="-128"/>
                <a:ea typeface="ＭＳ ゴシック" panose="020B0609070205080204" pitchFamily="49" charset="-128"/>
              </a:rPr>
              <a:t>2</a:t>
            </a:r>
            <a:r>
              <a:rPr kumimoji="1" lang="ja-JP" altLang="en-US" sz="1400" dirty="0">
                <a:latin typeface="ＭＳ ゴシック" panose="020B0609070205080204" pitchFamily="49" charset="-128"/>
                <a:ea typeface="ＭＳ ゴシック" panose="020B0609070205080204" pitchFamily="49" charset="-128"/>
              </a:rPr>
              <a:t>名必要と感じた。</a:t>
            </a:r>
          </a:p>
        </p:txBody>
      </p:sp>
      <p:sp>
        <p:nvSpPr>
          <p:cNvPr id="15" name="テキスト ボックス 14">
            <a:extLst>
              <a:ext uri="{FF2B5EF4-FFF2-40B4-BE49-F238E27FC236}">
                <a16:creationId xmlns:a16="http://schemas.microsoft.com/office/drawing/2014/main" id="{4E67B271-3BC0-3591-3A32-D2004CCCB785}"/>
              </a:ext>
            </a:extLst>
          </p:cNvPr>
          <p:cNvSpPr txBox="1"/>
          <p:nvPr/>
        </p:nvSpPr>
        <p:spPr>
          <a:xfrm>
            <a:off x="765735" y="1686500"/>
            <a:ext cx="6149678" cy="369332"/>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①　ノウハウ構築</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49BAA37-F7AD-A3FB-839C-D940D5097CE4}"/>
              </a:ext>
            </a:extLst>
          </p:cNvPr>
          <p:cNvSpPr txBox="1"/>
          <p:nvPr/>
        </p:nvSpPr>
        <p:spPr>
          <a:xfrm>
            <a:off x="999028" y="5960364"/>
            <a:ext cx="8031054" cy="833626"/>
          </a:xfrm>
          <a:prstGeom prst="rect">
            <a:avLst/>
          </a:prstGeom>
          <a:noFill/>
        </p:spPr>
        <p:txBody>
          <a:bodyPr wrap="square" rtlCol="0">
            <a:spAutoFit/>
          </a:bodyPr>
          <a:lstStyle/>
          <a:p>
            <a:pPr>
              <a:lnSpc>
                <a:spcPct val="120000"/>
              </a:lnSpc>
            </a:pPr>
            <a:r>
              <a:rPr kumimoji="1" lang="ja-JP" altLang="en-US" sz="1400" dirty="0">
                <a:latin typeface="ＭＳ ゴシック" panose="020B0609070205080204" pitchFamily="49" charset="-128"/>
                <a:ea typeface="ＭＳ ゴシック" panose="020B0609070205080204" pitchFamily="49" charset="-128"/>
              </a:rPr>
              <a:t>　日々のノウハウ習得（チャットワーク：コミュニケーションツール）と定例会議を通じ、</a:t>
            </a:r>
            <a:r>
              <a:rPr kumimoji="1" lang="en-US" altLang="ja-JP" sz="1400" dirty="0">
                <a:latin typeface="ＭＳ ゴシック" panose="020B0609070205080204" pitchFamily="49" charset="-128"/>
                <a:ea typeface="ＭＳ ゴシック" panose="020B0609070205080204" pitchFamily="49" charset="-128"/>
              </a:rPr>
              <a:t>Amazon</a:t>
            </a:r>
            <a:r>
              <a:rPr kumimoji="1" lang="ja-JP" altLang="en-US" sz="1400" dirty="0">
                <a:latin typeface="ＭＳ ゴシック" panose="020B0609070205080204" pitchFamily="49" charset="-128"/>
                <a:ea typeface="ＭＳ ゴシック" panose="020B0609070205080204" pitchFamily="49" charset="-128"/>
              </a:rPr>
              <a:t>販売における全容を理解する事が出来た。</a:t>
            </a:r>
            <a:endParaRPr kumimoji="1" lang="en-US" altLang="ja-JP" sz="1400" dirty="0">
              <a:latin typeface="ＭＳ ゴシック" panose="020B0609070205080204" pitchFamily="49" charset="-128"/>
              <a:ea typeface="ＭＳ ゴシック" panose="020B0609070205080204" pitchFamily="49" charset="-128"/>
            </a:endParaRPr>
          </a:p>
          <a:p>
            <a:pPr>
              <a:lnSpc>
                <a:spcPct val="120000"/>
              </a:lnSpc>
            </a:pPr>
            <a:endParaRPr kumimoji="1" lang="en-US" altLang="ja-JP" sz="1400"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6108A181-266E-DAAA-98EF-E3E099AB6D16}"/>
              </a:ext>
            </a:extLst>
          </p:cNvPr>
          <p:cNvSpPr txBox="1"/>
          <p:nvPr/>
        </p:nvSpPr>
        <p:spPr>
          <a:xfrm>
            <a:off x="765735" y="5656452"/>
            <a:ext cx="6149678" cy="369332"/>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③　一般化される</a:t>
            </a:r>
            <a:r>
              <a:rPr kumimoji="1" lang="ja-JP" altLang="en-US" dirty="0">
                <a:solidFill>
                  <a:schemeClr val="tx1"/>
                </a:solidFill>
                <a:latin typeface="ＭＳ ゴシック" panose="020B0609070205080204" pitchFamily="49" charset="-128"/>
                <a:ea typeface="ＭＳ ゴシック" panose="020B0609070205080204" pitchFamily="49" charset="-128"/>
              </a:rPr>
              <a:t>ノウハウ資料の作成</a:t>
            </a:r>
            <a:r>
              <a:rPr kumimoji="1" lang="ja-JP" altLang="en-US" dirty="0">
                <a:latin typeface="ＭＳ ゴシック" panose="020B0609070205080204" pitchFamily="49" charset="-128"/>
                <a:ea typeface="ＭＳ ゴシック" panose="020B0609070205080204" pitchFamily="49" charset="-128"/>
              </a:rPr>
              <a:t>　</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1E6C9907-CDD9-C8EE-4E62-B073A12F7312}"/>
              </a:ext>
            </a:extLst>
          </p:cNvPr>
          <p:cNvSpPr txBox="1"/>
          <p:nvPr/>
        </p:nvSpPr>
        <p:spPr>
          <a:xfrm>
            <a:off x="285751" y="1081498"/>
            <a:ext cx="3408217" cy="400110"/>
          </a:xfrm>
          <a:prstGeom prst="rect">
            <a:avLst/>
          </a:prstGeom>
          <a:noFill/>
        </p:spPr>
        <p:txBody>
          <a:bodyPr wrap="square">
            <a:spAutoFit/>
          </a:bodyPr>
          <a:lstStyle/>
          <a:p>
            <a:r>
              <a:rPr kumimoji="1" lang="ja-JP" altLang="en-US" sz="2000" dirty="0">
                <a:latin typeface="ＭＳ ゴシック" panose="020B0609070205080204" pitchFamily="49" charset="-128"/>
                <a:ea typeface="ＭＳ ゴシック" panose="020B0609070205080204" pitchFamily="49" charset="-128"/>
              </a:rPr>
              <a:t>実証事業の効果</a:t>
            </a:r>
          </a:p>
        </p:txBody>
      </p:sp>
      <p:sp>
        <p:nvSpPr>
          <p:cNvPr id="5" name="正方形/長方形 4">
            <a:extLst>
              <a:ext uri="{FF2B5EF4-FFF2-40B4-BE49-F238E27FC236}">
                <a16:creationId xmlns:a16="http://schemas.microsoft.com/office/drawing/2014/main" id="{0F83D0B6-0836-092C-A1CD-A317B015DCB8}"/>
              </a:ext>
            </a:extLst>
          </p:cNvPr>
          <p:cNvSpPr/>
          <p:nvPr/>
        </p:nvSpPr>
        <p:spPr>
          <a:xfrm>
            <a:off x="285751" y="1031719"/>
            <a:ext cx="2104158" cy="49966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7872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15D24553-8822-1DF5-9C3F-F8A3201D9199}"/>
              </a:ext>
            </a:extLst>
          </p:cNvPr>
          <p:cNvGrpSpPr/>
          <p:nvPr/>
        </p:nvGrpSpPr>
        <p:grpSpPr>
          <a:xfrm>
            <a:off x="0" y="128885"/>
            <a:ext cx="9906000" cy="542563"/>
            <a:chOff x="0" y="1382745"/>
            <a:chExt cx="9906000" cy="542563"/>
          </a:xfrm>
          <a:solidFill>
            <a:srgbClr val="002060"/>
          </a:solidFill>
        </p:grpSpPr>
        <p:sp>
          <p:nvSpPr>
            <p:cNvPr id="3" name="正方形/長方形 2">
              <a:extLst>
                <a:ext uri="{FF2B5EF4-FFF2-40B4-BE49-F238E27FC236}">
                  <a16:creationId xmlns:a16="http://schemas.microsoft.com/office/drawing/2014/main" id="{C27760A9-9672-405E-1095-F78DC73E219E}"/>
                </a:ext>
              </a:extLst>
            </p:cNvPr>
            <p:cNvSpPr/>
            <p:nvPr/>
          </p:nvSpPr>
          <p:spPr>
            <a:xfrm>
              <a:off x="0" y="1382745"/>
              <a:ext cx="9906000" cy="142999"/>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7" name="正方形/長方形 6">
              <a:extLst>
                <a:ext uri="{FF2B5EF4-FFF2-40B4-BE49-F238E27FC236}">
                  <a16:creationId xmlns:a16="http://schemas.microsoft.com/office/drawing/2014/main" id="{7C3EEB74-F8A9-C742-1836-6D80C4BADC9D}"/>
                </a:ext>
              </a:extLst>
            </p:cNvPr>
            <p:cNvSpPr/>
            <p:nvPr/>
          </p:nvSpPr>
          <p:spPr>
            <a:xfrm>
              <a:off x="0" y="1794468"/>
              <a:ext cx="9906000" cy="13084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8" name="正方形/長方形 7">
              <a:extLst>
                <a:ext uri="{FF2B5EF4-FFF2-40B4-BE49-F238E27FC236}">
                  <a16:creationId xmlns:a16="http://schemas.microsoft.com/office/drawing/2014/main" id="{19D84D13-9DD6-2CFF-E228-0F786F39A3E2}"/>
                </a:ext>
              </a:extLst>
            </p:cNvPr>
            <p:cNvSpPr/>
            <p:nvPr/>
          </p:nvSpPr>
          <p:spPr>
            <a:xfrm>
              <a:off x="0" y="1397233"/>
              <a:ext cx="9906000" cy="50201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４．実証事業の効果及び課題</a:t>
              </a:r>
              <a:endParaRPr kumimoji="0" lang="en-US" sz="2400" b="1" dirty="0">
                <a:solidFill>
                  <a:schemeClr val="bg1"/>
                </a:solidFill>
                <a:latin typeface="Century" pitchFamily="18" charset="0"/>
                <a:ea typeface="ＭＳ ゴシック" pitchFamily="49" charset="-128"/>
              </a:endParaRPr>
            </a:p>
          </p:txBody>
        </p:sp>
      </p:grpSp>
      <p:sp>
        <p:nvSpPr>
          <p:cNvPr id="18" name="テキスト ボックス 17">
            <a:extLst>
              <a:ext uri="{FF2B5EF4-FFF2-40B4-BE49-F238E27FC236}">
                <a16:creationId xmlns:a16="http://schemas.microsoft.com/office/drawing/2014/main" id="{FF459DED-1339-A6F2-366C-86287248F926}"/>
              </a:ext>
            </a:extLst>
          </p:cNvPr>
          <p:cNvSpPr txBox="1"/>
          <p:nvPr/>
        </p:nvSpPr>
        <p:spPr>
          <a:xfrm>
            <a:off x="285751" y="1081498"/>
            <a:ext cx="3408217" cy="400110"/>
          </a:xfrm>
          <a:prstGeom prst="rect">
            <a:avLst/>
          </a:prstGeom>
          <a:noFill/>
        </p:spPr>
        <p:txBody>
          <a:bodyPr wrap="square">
            <a:spAutoFit/>
          </a:bodyPr>
          <a:lstStyle/>
          <a:p>
            <a:r>
              <a:rPr kumimoji="1" lang="ja-JP" altLang="en-US" sz="2000" dirty="0">
                <a:latin typeface="ＭＳ ゴシック" panose="020B0609070205080204" pitchFamily="49" charset="-128"/>
                <a:ea typeface="ＭＳ ゴシック" panose="020B0609070205080204" pitchFamily="49" charset="-128"/>
              </a:rPr>
              <a:t>実証事業の課題</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19" name="正方形/長方形 18">
            <a:extLst>
              <a:ext uri="{FF2B5EF4-FFF2-40B4-BE49-F238E27FC236}">
                <a16:creationId xmlns:a16="http://schemas.microsoft.com/office/drawing/2014/main" id="{5330D93A-55A2-F100-9AF3-2F59279140FB}"/>
              </a:ext>
            </a:extLst>
          </p:cNvPr>
          <p:cNvSpPr/>
          <p:nvPr/>
        </p:nvSpPr>
        <p:spPr>
          <a:xfrm>
            <a:off x="285751" y="1031719"/>
            <a:ext cx="2104158" cy="49966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931F840A-CBBA-80CE-1641-6CBE27FB1FAA}"/>
              </a:ext>
            </a:extLst>
          </p:cNvPr>
          <p:cNvSpPr txBox="1"/>
          <p:nvPr/>
        </p:nvSpPr>
        <p:spPr>
          <a:xfrm>
            <a:off x="1045786" y="2115616"/>
            <a:ext cx="7932269" cy="523220"/>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スタートアップ企業（当社などの</a:t>
            </a:r>
            <a:r>
              <a:rPr kumimoji="1" lang="en-US" altLang="ja-JP" sz="1400" dirty="0">
                <a:latin typeface="ＭＳ ゴシック" panose="020B0609070205080204" pitchFamily="49" charset="-128"/>
                <a:ea typeface="ＭＳ ゴシック" panose="020B0609070205080204" pitchFamily="49" charset="-128"/>
              </a:rPr>
              <a:t>10</a:t>
            </a:r>
            <a:r>
              <a:rPr kumimoji="1" lang="ja-JP" altLang="en-US" sz="1400" dirty="0">
                <a:latin typeface="ＭＳ ゴシック" panose="020B0609070205080204" pitchFamily="49" charset="-128"/>
                <a:ea typeface="ＭＳ ゴシック" panose="020B0609070205080204" pitchFamily="49" charset="-128"/>
              </a:rPr>
              <a:t>年未満の会社等）において、</a:t>
            </a:r>
            <a:r>
              <a:rPr kumimoji="1" lang="en-US" altLang="ja-JP" sz="1400" dirty="0">
                <a:latin typeface="ＭＳ ゴシック" panose="020B0609070205080204" pitchFamily="49" charset="-128"/>
                <a:ea typeface="ＭＳ ゴシック" panose="020B0609070205080204" pitchFamily="49" charset="-128"/>
              </a:rPr>
              <a:t>JAPAN STREET</a:t>
            </a:r>
            <a:r>
              <a:rPr kumimoji="1" lang="ja-JP" altLang="en-US" sz="1400" dirty="0">
                <a:latin typeface="ＭＳ ゴシック" panose="020B0609070205080204" pitchFamily="49" charset="-128"/>
                <a:ea typeface="ＭＳ ゴシック" panose="020B0609070205080204" pitchFamily="49" charset="-128"/>
              </a:rPr>
              <a:t>等の信用サービス経由での取引開始は可能だが、直接営業においての取引開始までのハードルが高かった。</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21" name="テキスト ボックス 20">
            <a:extLst>
              <a:ext uri="{FF2B5EF4-FFF2-40B4-BE49-F238E27FC236}">
                <a16:creationId xmlns:a16="http://schemas.microsoft.com/office/drawing/2014/main" id="{8CFC9ED6-F74E-1546-C66D-F26FB0038787}"/>
              </a:ext>
            </a:extLst>
          </p:cNvPr>
          <p:cNvSpPr txBox="1"/>
          <p:nvPr/>
        </p:nvSpPr>
        <p:spPr>
          <a:xfrm>
            <a:off x="802103" y="1725639"/>
            <a:ext cx="6149678" cy="369332"/>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① 代理店（仕入れ先）獲得における問題</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課題</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9A62E004-DE39-10A7-5184-97A1AF0611C8}"/>
              </a:ext>
            </a:extLst>
          </p:cNvPr>
          <p:cNvSpPr txBox="1"/>
          <p:nvPr/>
        </p:nvSpPr>
        <p:spPr>
          <a:xfrm>
            <a:off x="1045786" y="3239535"/>
            <a:ext cx="7932269" cy="738664"/>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越境</a:t>
            </a:r>
            <a:r>
              <a:rPr kumimoji="1" lang="en-US" altLang="ja-JP" sz="1400" dirty="0">
                <a:latin typeface="ＭＳ ゴシック" panose="020B0609070205080204" pitchFamily="49" charset="-128"/>
                <a:ea typeface="ＭＳ ゴシック" panose="020B0609070205080204" pitchFamily="49" charset="-128"/>
              </a:rPr>
              <a:t>EC</a:t>
            </a:r>
            <a:r>
              <a:rPr kumimoji="1" lang="ja-JP" altLang="en-US" sz="1400" dirty="0">
                <a:latin typeface="ＭＳ ゴシック" panose="020B0609070205080204" pitchFamily="49" charset="-128"/>
                <a:ea typeface="ＭＳ ゴシック" panose="020B0609070205080204" pitchFamily="49" charset="-128"/>
              </a:rPr>
              <a:t>のおけるレギュレーションは国とプラットホームとの両方からの変化が存在する。</a:t>
            </a:r>
          </a:p>
          <a:p>
            <a:r>
              <a:rPr kumimoji="1" lang="ja-JP" altLang="en-US" sz="1400" dirty="0">
                <a:latin typeface="ＭＳ ゴシック" panose="020B0609070205080204" pitchFamily="49" charset="-128"/>
                <a:ea typeface="ＭＳ ゴシック" panose="020B0609070205080204" pitchFamily="49" charset="-128"/>
              </a:rPr>
              <a:t>その中で、特に大手プラットホームでは販売方法が国のルール変更に依存するケースが</a:t>
            </a:r>
          </a:p>
          <a:p>
            <a:r>
              <a:rPr kumimoji="1" lang="ja-JP" altLang="en-US" sz="1400" dirty="0">
                <a:latin typeface="ＭＳ ゴシック" panose="020B0609070205080204" pitchFamily="49" charset="-128"/>
                <a:ea typeface="ＭＳ ゴシック" panose="020B0609070205080204" pitchFamily="49" charset="-128"/>
              </a:rPr>
              <a:t>最近では多く存在するが、民間同士での情報戦で中国等にスピードで負ける事が多い。</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52A325BE-08EC-6BE0-CCB5-1ABD75D34A36}"/>
              </a:ext>
            </a:extLst>
          </p:cNvPr>
          <p:cNvSpPr txBox="1"/>
          <p:nvPr/>
        </p:nvSpPr>
        <p:spPr>
          <a:xfrm>
            <a:off x="802103" y="2860396"/>
            <a:ext cx="9469310" cy="369332"/>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②</a:t>
            </a:r>
            <a:r>
              <a:rPr kumimoji="1" lang="en-US" altLang="ja-JP" dirty="0">
                <a:latin typeface="ＭＳ ゴシック" panose="020B0609070205080204" pitchFamily="49" charset="-128"/>
                <a:ea typeface="ＭＳ ゴシック" panose="020B0609070205080204" pitchFamily="49" charset="-128"/>
              </a:rPr>
              <a:t> Amazon</a:t>
            </a:r>
            <a:r>
              <a:rPr kumimoji="1" lang="ja-JP" altLang="en-US" dirty="0">
                <a:latin typeface="ＭＳ ゴシック" panose="020B0609070205080204" pitchFamily="49" charset="-128"/>
                <a:ea typeface="ＭＳ ゴシック" panose="020B0609070205080204" pitchFamily="49" charset="-128"/>
              </a:rPr>
              <a:t>（越境</a:t>
            </a:r>
            <a:r>
              <a:rPr kumimoji="1" lang="en-US" altLang="ja-JP" dirty="0">
                <a:latin typeface="ＭＳ ゴシック" panose="020B0609070205080204" pitchFamily="49" charset="-128"/>
                <a:ea typeface="ＭＳ ゴシック" panose="020B0609070205080204" pitchFamily="49" charset="-128"/>
              </a:rPr>
              <a:t>EC</a:t>
            </a:r>
            <a:r>
              <a:rPr kumimoji="1" lang="ja-JP" altLang="en-US" dirty="0">
                <a:latin typeface="ＭＳ ゴシック" panose="020B0609070205080204" pitchFamily="49" charset="-128"/>
                <a:ea typeface="ＭＳ ゴシック" panose="020B0609070205080204" pitchFamily="49" charset="-128"/>
              </a:rPr>
              <a:t>）の市場変化のスピードについて（レギュレーション等）</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699A5D9D-BCDF-E5A5-9B00-603C89DBCF38}"/>
              </a:ext>
            </a:extLst>
          </p:cNvPr>
          <p:cNvSpPr txBox="1"/>
          <p:nvPr/>
        </p:nvSpPr>
        <p:spPr>
          <a:xfrm>
            <a:off x="1045786" y="4569534"/>
            <a:ext cx="7932269" cy="1600438"/>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越境</a:t>
            </a:r>
            <a:r>
              <a:rPr kumimoji="1" lang="en-US" altLang="ja-JP" sz="1400" dirty="0">
                <a:latin typeface="ＭＳ ゴシック" panose="020B0609070205080204" pitchFamily="49" charset="-128"/>
                <a:ea typeface="ＭＳ ゴシック" panose="020B0609070205080204" pitchFamily="49" charset="-128"/>
              </a:rPr>
              <a:t>EC</a:t>
            </a:r>
            <a:r>
              <a:rPr kumimoji="1" lang="ja-JP" altLang="en-US" sz="1400" dirty="0">
                <a:latin typeface="ＭＳ ゴシック" panose="020B0609070205080204" pitchFamily="49" charset="-128"/>
                <a:ea typeface="ＭＳ ゴシック" panose="020B0609070205080204" pitchFamily="49" charset="-128"/>
              </a:rPr>
              <a:t>市場とリテール市場（一般小売）において、商品により顧客ニーズならびに購入意思決定</a:t>
            </a:r>
          </a:p>
          <a:p>
            <a:r>
              <a:rPr kumimoji="1" lang="ja-JP" altLang="en-US" sz="1400" dirty="0">
                <a:latin typeface="ＭＳ ゴシック" panose="020B0609070205080204" pitchFamily="49" charset="-128"/>
                <a:ea typeface="ＭＳ ゴシック" panose="020B0609070205080204" pitchFamily="49" charset="-128"/>
              </a:rPr>
              <a:t>要素が異なる可能性がある市場のため、双方においてマーケティングを行う必要がある。</a:t>
            </a:r>
          </a:p>
          <a:p>
            <a:r>
              <a:rPr kumimoji="1" lang="ja-JP" altLang="en-US" sz="1400" dirty="0">
                <a:latin typeface="ＭＳ ゴシック" panose="020B0609070205080204" pitchFamily="49" charset="-128"/>
                <a:ea typeface="ＭＳ ゴシック" panose="020B0609070205080204" pitchFamily="49" charset="-128"/>
              </a:rPr>
              <a:t>それぞれの市場を切り分けたマインドセットを行い、マーケティングプロモーションを行う事で</a:t>
            </a:r>
          </a:p>
          <a:p>
            <a:r>
              <a:rPr kumimoji="1" lang="ja-JP" altLang="en-US" sz="1400" dirty="0">
                <a:latin typeface="ＭＳ ゴシック" panose="020B0609070205080204" pitchFamily="49" charset="-128"/>
                <a:ea typeface="ＭＳ ゴシック" panose="020B0609070205080204" pitchFamily="49" charset="-128"/>
              </a:rPr>
              <a:t>成功確度とスピードを上げられると想定される。</a:t>
            </a:r>
          </a:p>
          <a:p>
            <a:r>
              <a:rPr kumimoji="1" lang="ja-JP" altLang="en-US" sz="1400" dirty="0">
                <a:latin typeface="ＭＳ ゴシック" panose="020B0609070205080204" pitchFamily="49" charset="-128"/>
                <a:ea typeface="ＭＳ ゴシック" panose="020B0609070205080204" pitchFamily="49" charset="-128"/>
              </a:rPr>
              <a:t> また、展示会においても越境</a:t>
            </a:r>
            <a:r>
              <a:rPr kumimoji="1" lang="en-US" altLang="ja-JP" sz="1400" dirty="0">
                <a:latin typeface="ＭＳ ゴシック" panose="020B0609070205080204" pitchFamily="49" charset="-128"/>
                <a:ea typeface="ＭＳ ゴシック" panose="020B0609070205080204" pitchFamily="49" charset="-128"/>
              </a:rPr>
              <a:t>EC</a:t>
            </a:r>
            <a:r>
              <a:rPr kumimoji="1" lang="ja-JP" altLang="en-US" sz="1400" dirty="0">
                <a:latin typeface="ＭＳ ゴシック" panose="020B0609070205080204" pitchFamily="49" charset="-128"/>
                <a:ea typeface="ＭＳ ゴシック" panose="020B0609070205080204" pitchFamily="49" charset="-128"/>
              </a:rPr>
              <a:t>を重視した拡販を考慮した場合は、</a:t>
            </a:r>
            <a:r>
              <a:rPr kumimoji="1" lang="en-US" altLang="ja-JP" sz="1400" dirty="0">
                <a:latin typeface="ＭＳ ゴシック" panose="020B0609070205080204" pitchFamily="49" charset="-128"/>
                <a:ea typeface="ＭＳ ゴシック" panose="020B0609070205080204" pitchFamily="49" charset="-128"/>
              </a:rPr>
              <a:t>C2C</a:t>
            </a:r>
            <a:r>
              <a:rPr kumimoji="1" lang="ja-JP" altLang="en-US" sz="1400" dirty="0">
                <a:latin typeface="ＭＳ ゴシック" panose="020B0609070205080204" pitchFamily="49" charset="-128"/>
                <a:ea typeface="ＭＳ ゴシック" panose="020B0609070205080204" pitchFamily="49" charset="-128"/>
              </a:rPr>
              <a:t>および</a:t>
            </a:r>
            <a:r>
              <a:rPr kumimoji="1" lang="en-US" altLang="ja-JP" sz="1400" dirty="0">
                <a:latin typeface="ＭＳ ゴシック" panose="020B0609070205080204" pitchFamily="49" charset="-128"/>
                <a:ea typeface="ＭＳ ゴシック" panose="020B0609070205080204" pitchFamily="49" charset="-128"/>
              </a:rPr>
              <a:t>B2C</a:t>
            </a:r>
            <a:r>
              <a:rPr kumimoji="1" lang="ja-JP" altLang="en-US" sz="1400" dirty="0">
                <a:latin typeface="ＭＳ ゴシック" panose="020B0609070205080204" pitchFamily="49" charset="-128"/>
                <a:ea typeface="ＭＳ ゴシック" panose="020B0609070205080204" pitchFamily="49" charset="-128"/>
              </a:rPr>
              <a:t>展示会等への</a:t>
            </a:r>
          </a:p>
          <a:p>
            <a:r>
              <a:rPr kumimoji="1" lang="ja-JP" altLang="en-US" sz="1400" dirty="0">
                <a:latin typeface="ＭＳ ゴシック" panose="020B0609070205080204" pitchFamily="49" charset="-128"/>
                <a:ea typeface="ＭＳ ゴシック" panose="020B0609070205080204" pitchFamily="49" charset="-128"/>
              </a:rPr>
              <a:t>出店が相乗効果を得られる可能性を想定する。</a:t>
            </a:r>
          </a:p>
          <a:p>
            <a:r>
              <a:rPr kumimoji="1" lang="en-US" altLang="ja-JP" sz="1400" dirty="0">
                <a:latin typeface="ＭＳ ゴシック" panose="020B0609070205080204" pitchFamily="49" charset="-128"/>
                <a:ea typeface="ＭＳ ゴシック" panose="020B0609070205080204" pitchFamily="49" charset="-128"/>
              </a:rPr>
              <a:t>※Asian American Expo</a:t>
            </a:r>
            <a:r>
              <a:rPr kumimoji="1" lang="ja-JP" altLang="en-US" sz="1400" dirty="0">
                <a:latin typeface="ＭＳ ゴシック" panose="020B0609070205080204" pitchFamily="49" charset="-128"/>
                <a:ea typeface="ＭＳ ゴシック" panose="020B0609070205080204" pitchFamily="49" charset="-128"/>
              </a:rPr>
              <a:t>等</a:t>
            </a:r>
          </a:p>
        </p:txBody>
      </p:sp>
      <p:sp>
        <p:nvSpPr>
          <p:cNvPr id="25" name="テキスト ボックス 24">
            <a:extLst>
              <a:ext uri="{FF2B5EF4-FFF2-40B4-BE49-F238E27FC236}">
                <a16:creationId xmlns:a16="http://schemas.microsoft.com/office/drawing/2014/main" id="{95BEB6A6-1121-8C7B-538D-2AA5ED51D3B6}"/>
              </a:ext>
            </a:extLst>
          </p:cNvPr>
          <p:cNvSpPr txBox="1"/>
          <p:nvPr/>
        </p:nvSpPr>
        <p:spPr>
          <a:xfrm>
            <a:off x="802103" y="4119898"/>
            <a:ext cx="9469310" cy="369332"/>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③ オンライン（越境</a:t>
            </a:r>
            <a:r>
              <a:rPr kumimoji="1" lang="en-US" altLang="ja-JP" dirty="0">
                <a:latin typeface="ＭＳ ゴシック" panose="020B0609070205080204" pitchFamily="49" charset="-128"/>
                <a:ea typeface="ＭＳ ゴシック" panose="020B0609070205080204" pitchFamily="49" charset="-128"/>
              </a:rPr>
              <a:t>EC</a:t>
            </a:r>
            <a:r>
              <a:rPr kumimoji="1" lang="ja-JP" altLang="en-US" dirty="0">
                <a:latin typeface="ＭＳ ゴシック" panose="020B0609070205080204" pitchFamily="49" charset="-128"/>
                <a:ea typeface="ＭＳ ゴシック" panose="020B0609070205080204" pitchFamily="49" charset="-128"/>
              </a:rPr>
              <a:t>と）とオフライン（展示会等）のマーケット差異について</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417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BA409-5D11-B5F8-4445-8E14A0B142E7}"/>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19AD4FEF-611A-D6FD-E2F9-72D53A72898B}"/>
              </a:ext>
            </a:extLst>
          </p:cNvPr>
          <p:cNvGrpSpPr/>
          <p:nvPr/>
        </p:nvGrpSpPr>
        <p:grpSpPr>
          <a:xfrm>
            <a:off x="0" y="128885"/>
            <a:ext cx="9906000" cy="542563"/>
            <a:chOff x="0" y="1382745"/>
            <a:chExt cx="9906000" cy="542563"/>
          </a:xfrm>
          <a:solidFill>
            <a:srgbClr val="002060"/>
          </a:solidFill>
        </p:grpSpPr>
        <p:sp>
          <p:nvSpPr>
            <p:cNvPr id="3" name="正方形/長方形 2">
              <a:extLst>
                <a:ext uri="{FF2B5EF4-FFF2-40B4-BE49-F238E27FC236}">
                  <a16:creationId xmlns:a16="http://schemas.microsoft.com/office/drawing/2014/main" id="{FC39BF9A-5B69-D0F8-AECC-AC2B72F6CBFF}"/>
                </a:ext>
              </a:extLst>
            </p:cNvPr>
            <p:cNvSpPr/>
            <p:nvPr/>
          </p:nvSpPr>
          <p:spPr>
            <a:xfrm>
              <a:off x="0" y="1382745"/>
              <a:ext cx="9906000" cy="142999"/>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7" name="正方形/長方形 6">
              <a:extLst>
                <a:ext uri="{FF2B5EF4-FFF2-40B4-BE49-F238E27FC236}">
                  <a16:creationId xmlns:a16="http://schemas.microsoft.com/office/drawing/2014/main" id="{67204ED4-E953-312A-45EB-3460AE576647}"/>
                </a:ext>
              </a:extLst>
            </p:cNvPr>
            <p:cNvSpPr/>
            <p:nvPr/>
          </p:nvSpPr>
          <p:spPr>
            <a:xfrm>
              <a:off x="0" y="1794468"/>
              <a:ext cx="9906000" cy="13084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latinLnBrk="0" hangingPunct="1"/>
              <a:endParaRPr kumimoji="0" lang="en-US" b="1" dirty="0">
                <a:latin typeface="Century" pitchFamily="18" charset="0"/>
                <a:ea typeface="ＭＳ ゴシック" pitchFamily="49" charset="-128"/>
              </a:endParaRPr>
            </a:p>
          </p:txBody>
        </p:sp>
        <p:sp>
          <p:nvSpPr>
            <p:cNvPr id="8" name="正方形/長方形 7">
              <a:extLst>
                <a:ext uri="{FF2B5EF4-FFF2-40B4-BE49-F238E27FC236}">
                  <a16:creationId xmlns:a16="http://schemas.microsoft.com/office/drawing/2014/main" id="{A70C0895-4712-4CA3-81E7-AB5A58D5311D}"/>
                </a:ext>
              </a:extLst>
            </p:cNvPr>
            <p:cNvSpPr/>
            <p:nvPr/>
          </p:nvSpPr>
          <p:spPr>
            <a:xfrm>
              <a:off x="0" y="1397233"/>
              <a:ext cx="9906000" cy="502010"/>
            </a:xfrm>
            <a:prstGeom prst="rect">
              <a:avLst/>
            </a:prstGeom>
            <a:grp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４．実証事業の効果及び課題</a:t>
              </a:r>
              <a:endParaRPr kumimoji="0" lang="en-US" sz="2400" b="1" dirty="0">
                <a:solidFill>
                  <a:schemeClr val="bg1"/>
                </a:solidFill>
                <a:latin typeface="Century" pitchFamily="18" charset="0"/>
                <a:ea typeface="ＭＳ ゴシック" pitchFamily="49" charset="-128"/>
              </a:endParaRPr>
            </a:p>
          </p:txBody>
        </p:sp>
      </p:grpSp>
      <p:sp>
        <p:nvSpPr>
          <p:cNvPr id="18" name="テキスト ボックス 17">
            <a:extLst>
              <a:ext uri="{FF2B5EF4-FFF2-40B4-BE49-F238E27FC236}">
                <a16:creationId xmlns:a16="http://schemas.microsoft.com/office/drawing/2014/main" id="{54386C36-3C80-5445-C405-D66518B2C6D4}"/>
              </a:ext>
            </a:extLst>
          </p:cNvPr>
          <p:cNvSpPr txBox="1"/>
          <p:nvPr/>
        </p:nvSpPr>
        <p:spPr>
          <a:xfrm>
            <a:off x="285751" y="1081498"/>
            <a:ext cx="3408217" cy="400110"/>
          </a:xfrm>
          <a:prstGeom prst="rect">
            <a:avLst/>
          </a:prstGeom>
          <a:noFill/>
        </p:spPr>
        <p:txBody>
          <a:bodyPr wrap="square">
            <a:spAutoFit/>
          </a:bodyPr>
          <a:lstStyle/>
          <a:p>
            <a:r>
              <a:rPr kumimoji="1" lang="ja-JP" altLang="en-US" sz="2000" dirty="0">
                <a:latin typeface="ＭＳ ゴシック" panose="020B0609070205080204" pitchFamily="49" charset="-128"/>
                <a:ea typeface="ＭＳ ゴシック" panose="020B0609070205080204" pitchFamily="49" charset="-128"/>
              </a:rPr>
              <a:t>実証事業の課題</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19" name="正方形/長方形 18">
            <a:extLst>
              <a:ext uri="{FF2B5EF4-FFF2-40B4-BE49-F238E27FC236}">
                <a16:creationId xmlns:a16="http://schemas.microsoft.com/office/drawing/2014/main" id="{08DA59EA-517B-5F4A-6631-69D3239DDCC1}"/>
              </a:ext>
            </a:extLst>
          </p:cNvPr>
          <p:cNvSpPr/>
          <p:nvPr/>
        </p:nvSpPr>
        <p:spPr>
          <a:xfrm>
            <a:off x="285751" y="1031719"/>
            <a:ext cx="2104158" cy="49966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67A406B1-C145-1C11-49D2-6D8EE47A7F90}"/>
              </a:ext>
            </a:extLst>
          </p:cNvPr>
          <p:cNvSpPr txBox="1"/>
          <p:nvPr/>
        </p:nvSpPr>
        <p:spPr>
          <a:xfrm>
            <a:off x="1045786" y="2480488"/>
            <a:ext cx="7932269" cy="1169551"/>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ネット上の情報ならびに、</a:t>
            </a:r>
            <a:r>
              <a:rPr kumimoji="1" lang="en-US" altLang="ja-JP" sz="1400" dirty="0">
                <a:latin typeface="ＭＳ ゴシック" panose="020B0609070205080204" pitchFamily="49" charset="-128"/>
                <a:ea typeface="ＭＳ ゴシック" panose="020B0609070205080204" pitchFamily="49" charset="-128"/>
              </a:rPr>
              <a:t>JETRO</a:t>
            </a:r>
            <a:r>
              <a:rPr kumimoji="1" lang="ja-JP" altLang="en-US" sz="1400" dirty="0">
                <a:latin typeface="ＭＳ ゴシック" panose="020B0609070205080204" pitchFamily="49" charset="-128"/>
                <a:ea typeface="ＭＳ ゴシック" panose="020B0609070205080204" pitchFamily="49" charset="-128"/>
              </a:rPr>
              <a:t>が提供する情報また電話対応における情報精度に課題を感じた。</a:t>
            </a:r>
          </a:p>
          <a:p>
            <a:r>
              <a:rPr kumimoji="1" lang="ja-JP" altLang="en-US" sz="1400" dirty="0">
                <a:latin typeface="ＭＳ ゴシック" panose="020B0609070205080204" pitchFamily="49" charset="-128"/>
                <a:ea typeface="ＭＳ ゴシック" panose="020B0609070205080204" pitchFamily="49" charset="-128"/>
              </a:rPr>
              <a:t>越境</a:t>
            </a:r>
            <a:r>
              <a:rPr kumimoji="1" lang="en-US" altLang="ja-JP" sz="1400" dirty="0">
                <a:latin typeface="ＭＳ ゴシック" panose="020B0609070205080204" pitchFamily="49" charset="-128"/>
                <a:ea typeface="ＭＳ ゴシック" panose="020B0609070205080204" pitchFamily="49" charset="-128"/>
              </a:rPr>
              <a:t>EC</a:t>
            </a:r>
            <a:r>
              <a:rPr kumimoji="1" lang="ja-JP" altLang="en-US" sz="1400" dirty="0">
                <a:latin typeface="ＭＳ ゴシック" panose="020B0609070205080204" pitchFamily="49" charset="-128"/>
                <a:ea typeface="ＭＳ ゴシック" panose="020B0609070205080204" pitchFamily="49" charset="-128"/>
              </a:rPr>
              <a:t>の正確な情報を得る事がスタートアップ時、また、トラブル発生時などのハードルに</a:t>
            </a:r>
          </a:p>
          <a:p>
            <a:r>
              <a:rPr kumimoji="1" lang="ja-JP" altLang="en-US" sz="1400" dirty="0">
                <a:latin typeface="ＭＳ ゴシック" panose="020B0609070205080204" pitchFamily="49" charset="-128"/>
                <a:ea typeface="ＭＳ ゴシック" panose="020B0609070205080204" pitchFamily="49" charset="-128"/>
              </a:rPr>
              <a:t>臆することなくチャレンジができる環境作りが必要と感じた。</a:t>
            </a:r>
          </a:p>
          <a:p>
            <a:r>
              <a:rPr kumimoji="1" lang="ja-JP" altLang="en-US" sz="1400" dirty="0">
                <a:latin typeface="ＭＳ ゴシック" panose="020B0609070205080204" pitchFamily="49" charset="-128"/>
                <a:ea typeface="ＭＳ ゴシック" panose="020B0609070205080204" pitchFamily="49" charset="-128"/>
              </a:rPr>
              <a:t>特に売上を伸ばすことで発生するリスクである、各種レギュレーションの把握工数や多国化展開の際に発生する税務面リスクや各種レギュレーション把握における正確な情報の見える化が必要。</a:t>
            </a:r>
          </a:p>
        </p:txBody>
      </p:sp>
      <p:sp>
        <p:nvSpPr>
          <p:cNvPr id="21" name="テキスト ボックス 20">
            <a:extLst>
              <a:ext uri="{FF2B5EF4-FFF2-40B4-BE49-F238E27FC236}">
                <a16:creationId xmlns:a16="http://schemas.microsoft.com/office/drawing/2014/main" id="{A1FDB059-80DF-A144-C413-7E0816879D01}"/>
              </a:ext>
            </a:extLst>
          </p:cNvPr>
          <p:cNvSpPr txBox="1"/>
          <p:nvPr/>
        </p:nvSpPr>
        <p:spPr>
          <a:xfrm>
            <a:off x="802103" y="1725639"/>
            <a:ext cx="8175952" cy="646331"/>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④ 新しい越境</a:t>
            </a:r>
            <a:r>
              <a:rPr kumimoji="1" lang="en-US" altLang="ja-JP" dirty="0">
                <a:latin typeface="ＭＳ ゴシック" panose="020B0609070205080204" pitchFamily="49" charset="-128"/>
                <a:ea typeface="ＭＳ ゴシック" panose="020B0609070205080204" pitchFamily="49" charset="-128"/>
              </a:rPr>
              <a:t>EC</a:t>
            </a:r>
            <a:r>
              <a:rPr kumimoji="1" lang="ja-JP" altLang="en-US" dirty="0">
                <a:latin typeface="ＭＳ ゴシック" panose="020B0609070205080204" pitchFamily="49" charset="-128"/>
                <a:ea typeface="ＭＳ ゴシック" panose="020B0609070205080204" pitchFamily="49" charset="-128"/>
              </a:rPr>
              <a:t>の情報を正確に獲得する情報ソースがない</a:t>
            </a:r>
          </a:p>
          <a:p>
            <a:r>
              <a:rPr kumimoji="1" lang="ja-JP" altLang="en-US" dirty="0">
                <a:latin typeface="ＭＳ ゴシック" panose="020B0609070205080204" pitchFamily="49" charset="-128"/>
                <a:ea typeface="ＭＳ ゴシック" panose="020B0609070205080204" pitchFamily="49" charset="-128"/>
              </a:rPr>
              <a:t>　　（米国向けの食品販売の正確な情報がない等）</a:t>
            </a:r>
          </a:p>
        </p:txBody>
      </p:sp>
      <p:sp>
        <p:nvSpPr>
          <p:cNvPr id="24" name="テキスト ボックス 23">
            <a:extLst>
              <a:ext uri="{FF2B5EF4-FFF2-40B4-BE49-F238E27FC236}">
                <a16:creationId xmlns:a16="http://schemas.microsoft.com/office/drawing/2014/main" id="{54CC1676-8916-3B8F-E3FF-0B6F5084CF0D}"/>
              </a:ext>
            </a:extLst>
          </p:cNvPr>
          <p:cNvSpPr txBox="1"/>
          <p:nvPr/>
        </p:nvSpPr>
        <p:spPr>
          <a:xfrm>
            <a:off x="1045786" y="4569534"/>
            <a:ext cx="7932269" cy="95410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越境</a:t>
            </a:r>
            <a:r>
              <a:rPr kumimoji="1" lang="en-US" altLang="ja-JP" sz="1400" dirty="0">
                <a:latin typeface="ＭＳ ゴシック" panose="020B0609070205080204" pitchFamily="49" charset="-128"/>
                <a:ea typeface="ＭＳ ゴシック" panose="020B0609070205080204" pitchFamily="49" charset="-128"/>
              </a:rPr>
              <a:t>EC</a:t>
            </a:r>
            <a:r>
              <a:rPr kumimoji="1" lang="ja-JP" altLang="en-US" sz="1400" dirty="0">
                <a:latin typeface="ＭＳ ゴシック" panose="020B0609070205080204" pitchFamily="49" charset="-128"/>
                <a:ea typeface="ＭＳ ゴシック" panose="020B0609070205080204" pitchFamily="49" charset="-128"/>
              </a:rPr>
              <a:t>の運用方法や基礎知識の理解はもちろんの事、商品ごとに商品登録や販促方法の最適化が</a:t>
            </a:r>
          </a:p>
          <a:p>
            <a:r>
              <a:rPr kumimoji="1" lang="ja-JP" altLang="en-US" sz="1400" dirty="0">
                <a:latin typeface="ＭＳ ゴシック" panose="020B0609070205080204" pitchFamily="49" charset="-128"/>
                <a:ea typeface="ＭＳ ゴシック" panose="020B0609070205080204" pitchFamily="49" charset="-128"/>
              </a:rPr>
              <a:t>異なるなど、兼任では乗り越えられないハードルや知識量が求められる。</a:t>
            </a:r>
          </a:p>
          <a:p>
            <a:r>
              <a:rPr kumimoji="1" lang="ja-JP" altLang="en-US" sz="1400" dirty="0">
                <a:latin typeface="ＭＳ ゴシック" panose="020B0609070205080204" pitchFamily="49" charset="-128"/>
                <a:ea typeface="ＭＳ ゴシック" panose="020B0609070205080204" pitchFamily="49" charset="-128"/>
              </a:rPr>
              <a:t>失敗しないスタートアップ、また長期的なビジネスの伸長において専門家の育成コストおよび</a:t>
            </a:r>
          </a:p>
          <a:p>
            <a:r>
              <a:rPr kumimoji="1" lang="ja-JP" altLang="en-US" sz="1400" dirty="0">
                <a:latin typeface="ＭＳ ゴシック" panose="020B0609070205080204" pitchFamily="49" charset="-128"/>
                <a:ea typeface="ＭＳ ゴシック" panose="020B0609070205080204" pitchFamily="49" charset="-128"/>
              </a:rPr>
              <a:t>専門家の雇用においてコストの軽減が必要と感じた。</a:t>
            </a:r>
          </a:p>
        </p:txBody>
      </p:sp>
      <p:sp>
        <p:nvSpPr>
          <p:cNvPr id="25" name="テキスト ボックス 24">
            <a:extLst>
              <a:ext uri="{FF2B5EF4-FFF2-40B4-BE49-F238E27FC236}">
                <a16:creationId xmlns:a16="http://schemas.microsoft.com/office/drawing/2014/main" id="{8F7949BD-FC06-DA20-AC77-3F1C53448346}"/>
              </a:ext>
            </a:extLst>
          </p:cNvPr>
          <p:cNvSpPr txBox="1"/>
          <p:nvPr/>
        </p:nvSpPr>
        <p:spPr>
          <a:xfrm>
            <a:off x="802103" y="4119898"/>
            <a:ext cx="9469310" cy="369332"/>
          </a:xfrm>
          <a:prstGeom prst="rect">
            <a:avLst/>
          </a:prstGeom>
          <a:noFill/>
        </p:spPr>
        <p:txBody>
          <a:bodyPr wrap="square">
            <a:spAutoFit/>
          </a:bodyPr>
          <a:lstStyle/>
          <a:p>
            <a:r>
              <a:rPr kumimoji="1" lang="ja-JP" altLang="en-US" dirty="0">
                <a:latin typeface="ＭＳ ゴシック" panose="020B0609070205080204" pitchFamily="49" charset="-128"/>
                <a:ea typeface="ＭＳ ゴシック" panose="020B0609070205080204" pitchFamily="49" charset="-128"/>
              </a:rPr>
              <a:t>⑤ 専門家の設置コスト</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57142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F8DE853-E952-3F91-990B-854D651BBBD3}"/>
              </a:ext>
            </a:extLst>
          </p:cNvPr>
          <p:cNvSpPr/>
          <p:nvPr/>
        </p:nvSpPr>
        <p:spPr>
          <a:xfrm>
            <a:off x="0" y="143373"/>
            <a:ext cx="9906000" cy="563210"/>
          </a:xfrm>
          <a:prstGeom prst="rect">
            <a:avLst/>
          </a:prstGeom>
          <a:solidFill>
            <a:srgbClr val="00206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eaLnBrk="1" latinLnBrk="0" hangingPunct="1"/>
            <a:r>
              <a:rPr kumimoji="0" lang="ja-JP" altLang="en-US" sz="2400" b="1" dirty="0">
                <a:solidFill>
                  <a:schemeClr val="bg1"/>
                </a:solidFill>
                <a:latin typeface="Century" pitchFamily="18" charset="0"/>
                <a:ea typeface="ＭＳ ゴシック" pitchFamily="49" charset="-128"/>
              </a:rPr>
              <a:t>５．今後の活動</a:t>
            </a:r>
            <a:endParaRPr kumimoji="0" lang="en-US" sz="2400" b="1" dirty="0">
              <a:solidFill>
                <a:schemeClr val="bg1"/>
              </a:solidFill>
              <a:latin typeface="Century" pitchFamily="18" charset="0"/>
              <a:ea typeface="ＭＳ ゴシック" pitchFamily="49" charset="-128"/>
            </a:endParaRPr>
          </a:p>
        </p:txBody>
      </p:sp>
      <p:sp>
        <p:nvSpPr>
          <p:cNvPr id="16" name="テキスト ボックス 15">
            <a:extLst>
              <a:ext uri="{FF2B5EF4-FFF2-40B4-BE49-F238E27FC236}">
                <a16:creationId xmlns:a16="http://schemas.microsoft.com/office/drawing/2014/main" id="{15FD1418-30AD-7D01-CBBB-1427B50B6FE2}"/>
              </a:ext>
            </a:extLst>
          </p:cNvPr>
          <p:cNvSpPr txBox="1"/>
          <p:nvPr/>
        </p:nvSpPr>
        <p:spPr>
          <a:xfrm>
            <a:off x="538419" y="1993639"/>
            <a:ext cx="8827628" cy="923330"/>
          </a:xfrm>
          <a:prstGeom prst="rect">
            <a:avLst/>
          </a:prstGeom>
          <a:noFill/>
        </p:spPr>
        <p:txBody>
          <a:bodyPr wrap="square" rtlCol="0">
            <a:spAutoFit/>
          </a:bodyPr>
          <a:lstStyle/>
          <a:p>
            <a:r>
              <a:rPr kumimoji="1" lang="ja-JP" altLang="en-US" dirty="0">
                <a:latin typeface="ＭＳ ゴシック" panose="020B0609070205080204" pitchFamily="49" charset="-128"/>
                <a:ea typeface="ＭＳ ゴシック" panose="020B0609070205080204" pitchFamily="49" charset="-128"/>
              </a:rPr>
              <a:t>実証事業で得たノウハウを活用し、まずは自社でのノウハウ並びに経験を加え充足させる。その情報を元に、販売商品を拡充させ、海外</a:t>
            </a:r>
            <a:r>
              <a:rPr kumimoji="1" lang="en-US" altLang="ja-JP" dirty="0">
                <a:latin typeface="ＭＳ ゴシック" panose="020B0609070205080204" pitchFamily="49" charset="-128"/>
                <a:ea typeface="ＭＳ ゴシック" panose="020B0609070205080204" pitchFamily="49" charset="-128"/>
              </a:rPr>
              <a:t>Amazon</a:t>
            </a:r>
            <a:r>
              <a:rPr kumimoji="1" lang="ja-JP" altLang="en-US" dirty="0">
                <a:latin typeface="ＭＳ ゴシック" panose="020B0609070205080204" pitchFamily="49" charset="-128"/>
                <a:ea typeface="ＭＳ ゴシック" panose="020B0609070205080204" pitchFamily="49" charset="-128"/>
              </a:rPr>
              <a:t>での売上を拡大させる。</a:t>
            </a:r>
            <a:endParaRPr kumimoji="1" lang="en-US" altLang="ja-JP" dirty="0">
              <a:latin typeface="ＭＳ ゴシック" panose="020B0609070205080204" pitchFamily="49" charset="-128"/>
              <a:ea typeface="ＭＳ ゴシック" panose="020B0609070205080204" pitchFamily="49" charset="-128"/>
            </a:endParaRPr>
          </a:p>
          <a:p>
            <a:r>
              <a:rPr kumimoji="1" lang="ja-JP" altLang="en-US" dirty="0">
                <a:latin typeface="ＭＳ ゴシック" panose="020B0609070205080204" pitchFamily="49" charset="-128"/>
                <a:ea typeface="ＭＳ ゴシック" panose="020B0609070205080204" pitchFamily="49" charset="-128"/>
              </a:rPr>
              <a:t>また多国化展開が行いやすい</a:t>
            </a:r>
            <a:r>
              <a:rPr kumimoji="1" lang="en-US" altLang="ja-JP" dirty="0">
                <a:latin typeface="ＭＳ ゴシック" panose="020B0609070205080204" pitchFamily="49" charset="-128"/>
                <a:ea typeface="ＭＳ ゴシック" panose="020B0609070205080204" pitchFamily="49" charset="-128"/>
              </a:rPr>
              <a:t>Amazon</a:t>
            </a:r>
            <a:r>
              <a:rPr kumimoji="1" lang="ja-JP" altLang="en-US" dirty="0">
                <a:latin typeface="ＭＳ ゴシック" panose="020B0609070205080204" pitchFamily="49" charset="-128"/>
                <a:ea typeface="ＭＳ ゴシック" panose="020B0609070205080204" pitchFamily="49" charset="-128"/>
              </a:rPr>
              <a:t>の特性を生かし、収益化を目指す。</a:t>
            </a:r>
            <a:endParaRPr kumimoji="1" lang="en-US" altLang="ja-JP" dirty="0">
              <a:latin typeface="ＭＳ ゴシック" panose="020B0609070205080204" pitchFamily="49" charset="-128"/>
              <a:ea typeface="ＭＳ ゴシック" panose="020B0609070205080204" pitchFamily="49" charset="-128"/>
            </a:endParaRPr>
          </a:p>
        </p:txBody>
      </p:sp>
      <p:pic>
        <p:nvPicPr>
          <p:cNvPr id="17" name="図 16">
            <a:extLst>
              <a:ext uri="{FF2B5EF4-FFF2-40B4-BE49-F238E27FC236}">
                <a16:creationId xmlns:a16="http://schemas.microsoft.com/office/drawing/2014/main" id="{3B33F676-D0FA-53E0-A64A-F38332A07938}"/>
              </a:ext>
            </a:extLst>
          </p:cNvPr>
          <p:cNvPicPr>
            <a:picLocks noChangeAspect="1"/>
          </p:cNvPicPr>
          <p:nvPr/>
        </p:nvPicPr>
        <p:blipFill>
          <a:blip r:embed="rId2"/>
          <a:stretch>
            <a:fillRect/>
          </a:stretch>
        </p:blipFill>
        <p:spPr>
          <a:xfrm>
            <a:off x="381000" y="3849831"/>
            <a:ext cx="8985047" cy="1252501"/>
          </a:xfrm>
          <a:prstGeom prst="rect">
            <a:avLst/>
          </a:prstGeom>
        </p:spPr>
      </p:pic>
      <p:sp>
        <p:nvSpPr>
          <p:cNvPr id="23" name="テキスト ボックス 22">
            <a:extLst>
              <a:ext uri="{FF2B5EF4-FFF2-40B4-BE49-F238E27FC236}">
                <a16:creationId xmlns:a16="http://schemas.microsoft.com/office/drawing/2014/main" id="{EFCC83BB-B473-C8DC-3CC9-F6EB73D03237}"/>
              </a:ext>
            </a:extLst>
          </p:cNvPr>
          <p:cNvSpPr txBox="1"/>
          <p:nvPr/>
        </p:nvSpPr>
        <p:spPr>
          <a:xfrm>
            <a:off x="285751" y="1081498"/>
            <a:ext cx="1756063" cy="400110"/>
          </a:xfrm>
          <a:prstGeom prst="rect">
            <a:avLst/>
          </a:prstGeom>
          <a:noFill/>
        </p:spPr>
        <p:txBody>
          <a:bodyPr wrap="square">
            <a:spAutoFit/>
          </a:bodyPr>
          <a:lstStyle/>
          <a:p>
            <a:r>
              <a:rPr kumimoji="1" lang="ja-JP" altLang="en-US" sz="2000" dirty="0">
                <a:latin typeface="ＭＳ ゴシック" panose="020B0609070205080204" pitchFamily="49" charset="-128"/>
                <a:ea typeface="ＭＳ ゴシック" panose="020B0609070205080204" pitchFamily="49" charset="-128"/>
              </a:rPr>
              <a:t>今後の活動①</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24" name="正方形/長方形 23">
            <a:extLst>
              <a:ext uri="{FF2B5EF4-FFF2-40B4-BE49-F238E27FC236}">
                <a16:creationId xmlns:a16="http://schemas.microsoft.com/office/drawing/2014/main" id="{CA75398C-9338-BFF1-EDBE-761123B221F2}"/>
              </a:ext>
            </a:extLst>
          </p:cNvPr>
          <p:cNvSpPr/>
          <p:nvPr/>
        </p:nvSpPr>
        <p:spPr>
          <a:xfrm>
            <a:off x="285751" y="1031719"/>
            <a:ext cx="1797626" cy="49966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155414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03F541DB4565249A32C070649E1B8B5" ma:contentTypeVersion="7" ma:contentTypeDescription="新しいドキュメントを作成します。" ma:contentTypeScope="" ma:versionID="59816b830e2cb421a76f5e6ab0f47daa">
  <xsd:schema xmlns:xsd="http://www.w3.org/2001/XMLSchema" xmlns:xs="http://www.w3.org/2001/XMLSchema" xmlns:p="http://schemas.microsoft.com/office/2006/metadata/properties" xmlns:ns1="http://schemas.microsoft.com/sharepoint/v3" xmlns:ns2="5A06CEFF-7701-4424-8326-4AD41A245571" xmlns:ns3="c0e71000-e0cc-4dbf-97a7-5d91da37e7e6" xmlns:ns4="5a06ceff-7701-4424-8326-4ad41a245571" targetNamespace="http://schemas.microsoft.com/office/2006/metadata/properties" ma:root="true" ma:fieldsID="f95deae928b4b28a6a8284020458ca08" ns1:_="" ns2:_="" ns3:_="" ns4:_="">
    <xsd:import namespace="http://schemas.microsoft.com/sharepoint/v3"/>
    <xsd:import namespace="5A06CEFF-7701-4424-8326-4AD41A245571"/>
    <xsd:import namespace="c0e71000-e0cc-4dbf-97a7-5d91da37e7e6"/>
    <xsd:import namespace="5a06ceff-7701-4424-8326-4ad41a24557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ServiceLocation"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0" nillable="true" ma:displayName="ポリシー適用除外"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A06CEFF-7701-4424-8326-4AD41A2455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0e71000-e0cc-4dbf-97a7-5d91da37e7e6"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a06ceff-7701-4424-8326-4ad41a245571" elementFormDefault="qualified">
    <xsd:import namespace="http://schemas.microsoft.com/office/2006/documentManagement/types"/>
    <xsd:import namespace="http://schemas.microsoft.com/office/infopath/2007/PartnerControls"/>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ドキュメント</p:Name>
  <p:Description/>
  <p:Statement/>
  <p:PolicyItems>
    <p:PolicyItem featureId="Microsoft.Office.RecordsManagement.PolicyFeatures.PolicyAudit" staticId="0x010100C03F541DB4565249A32C070649E1B8B5|993549859" UniqueId="605fc097-79aa-4c59-96b1-ef1a9f7a4db8">
      <p:Name>監査</p:Name>
      <p:Description>ドキュメントおよびリスト アイテムに対するユーザーの操作を監査し、監査ログに記録します。</p:Description>
      <p:CustomData>
        <Audit>
          <Update/>
          <CheckInOut/>
          <MoveCopy/>
          <DeleteRestore/>
        </Audit>
      </p:CustomData>
    </p:PolicyItem>
  </p:PolicyItems>
</p:Policy>
</file>

<file path=customXml/itemProps1.xml><?xml version="1.0" encoding="utf-8"?>
<ds:datastoreItem xmlns:ds="http://schemas.openxmlformats.org/officeDocument/2006/customXml" ds:itemID="{499EEAD4-9DEE-41FD-9BB0-DB113FE24F73}">
  <ds:schemaRefs>
    <ds:schemaRef ds:uri="http://schemas.microsoft.com/office/2006/documentManagement/types"/>
    <ds:schemaRef ds:uri="http://schemas.microsoft.com/sharepoint/v3"/>
    <ds:schemaRef ds:uri="http://purl.org/dc/elements/1.1/"/>
    <ds:schemaRef ds:uri="http://purl.org/dc/terms/"/>
    <ds:schemaRef ds:uri="http://purl.org/dc/dcmitype/"/>
    <ds:schemaRef ds:uri="http://schemas.microsoft.com/office/2006/metadata/properties"/>
    <ds:schemaRef ds:uri="http://www.w3.org/XML/1998/namespace"/>
    <ds:schemaRef ds:uri="http://schemas.openxmlformats.org/package/2006/metadata/core-properties"/>
    <ds:schemaRef ds:uri="5a06ceff-7701-4424-8326-4ad41a245571"/>
    <ds:schemaRef ds:uri="http://schemas.microsoft.com/office/infopath/2007/PartnerControls"/>
    <ds:schemaRef ds:uri="c0e71000-e0cc-4dbf-97a7-5d91da37e7e6"/>
    <ds:schemaRef ds:uri="5A06CEFF-7701-4424-8326-4AD41A245571"/>
  </ds:schemaRefs>
</ds:datastoreItem>
</file>

<file path=customXml/itemProps2.xml><?xml version="1.0" encoding="utf-8"?>
<ds:datastoreItem xmlns:ds="http://schemas.openxmlformats.org/officeDocument/2006/customXml" ds:itemID="{DEE49B79-1AC9-42F5-B153-364B6818031D}">
  <ds:schemaRefs>
    <ds:schemaRef ds:uri="http://schemas.microsoft.com/sharepoint/v3/contenttype/forms"/>
  </ds:schemaRefs>
</ds:datastoreItem>
</file>

<file path=customXml/itemProps3.xml><?xml version="1.0" encoding="utf-8"?>
<ds:datastoreItem xmlns:ds="http://schemas.openxmlformats.org/officeDocument/2006/customXml" ds:itemID="{C8251F9A-9431-4DC3-94DE-81F8C598BD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A06CEFF-7701-4424-8326-4AD41A245571"/>
    <ds:schemaRef ds:uri="c0e71000-e0cc-4dbf-97a7-5d91da37e7e6"/>
    <ds:schemaRef ds:uri="5a06ceff-7701-4424-8326-4ad41a245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F538823-E537-467C-8862-066554017E7D}">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Office Theme</Template>
  <TotalTime>1189</TotalTime>
  <Words>1520</Words>
  <Application>Microsoft Office PowerPoint</Application>
  <PresentationFormat>A4 210 x 297 mm</PresentationFormat>
  <Paragraphs>79</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肥後才谷屋</dc:creator>
  <cp:lastModifiedBy>貴弘 山田</cp:lastModifiedBy>
  <cp:revision>86</cp:revision>
  <cp:lastPrinted>2020-07-10T05:16:16Z</cp:lastPrinted>
  <dcterms:created xsi:type="dcterms:W3CDTF">2020-07-01T01:44:26Z</dcterms:created>
  <dcterms:modified xsi:type="dcterms:W3CDTF">2024-02-12T08:56:56Z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0x010100C03F541DB4565249A32C070649E1B8B5</vt:lpwstr>
  </property>
</Properties>
</file>